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>
  <p:sldMasterIdLst>
    <p:sldMasterId id="2147483663" r:id="rId1"/>
  </p:sldMasterIdLst>
  <p:notesMasterIdLst>
    <p:notesMasterId r:id="rId24"/>
  </p:notesMasterIdLst>
  <p:handoutMasterIdLst>
    <p:handoutMasterId r:id="rId25"/>
  </p:handoutMasterIdLst>
  <p:sldIdLst>
    <p:sldId id="256" r:id="rId2"/>
    <p:sldId id="331" r:id="rId3"/>
    <p:sldId id="307" r:id="rId4"/>
    <p:sldId id="336" r:id="rId5"/>
    <p:sldId id="354" r:id="rId6"/>
    <p:sldId id="312" r:id="rId7"/>
    <p:sldId id="350" r:id="rId8"/>
    <p:sldId id="358" r:id="rId9"/>
    <p:sldId id="313" r:id="rId10"/>
    <p:sldId id="352" r:id="rId11"/>
    <p:sldId id="351" r:id="rId12"/>
    <p:sldId id="353" r:id="rId13"/>
    <p:sldId id="356" r:id="rId14"/>
    <p:sldId id="357" r:id="rId15"/>
    <p:sldId id="341" r:id="rId16"/>
    <p:sldId id="342" r:id="rId17"/>
    <p:sldId id="314" r:id="rId18"/>
    <p:sldId id="360" r:id="rId19"/>
    <p:sldId id="361" r:id="rId20"/>
    <p:sldId id="362" r:id="rId21"/>
    <p:sldId id="363" r:id="rId22"/>
    <p:sldId id="359" r:id="rId23"/>
  </p:sldIdLst>
  <p:sldSz cx="9906000" cy="6858000" type="A4"/>
  <p:notesSz cx="7099300" cy="10234613"/>
  <p:defaultTextStyle>
    <a:defPPr>
      <a:defRPr lang="en-GB"/>
    </a:defPPr>
    <a:lvl1pPr algn="just" rtl="0" eaLnBrk="0" fontAlgn="base" hangingPunct="0">
      <a:lnSpc>
        <a:spcPts val="2300"/>
      </a:lnSpc>
      <a:spcBef>
        <a:spcPct val="0"/>
      </a:spcBef>
      <a:spcAft>
        <a:spcPct val="0"/>
      </a:spcAft>
      <a:buClr>
        <a:schemeClr val="tx1"/>
      </a:buClr>
      <a:defRPr kumimoji="1" sz="2000" b="1"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just" rtl="0" eaLnBrk="0" fontAlgn="base" hangingPunct="0">
      <a:lnSpc>
        <a:spcPts val="2300"/>
      </a:lnSpc>
      <a:spcBef>
        <a:spcPct val="0"/>
      </a:spcBef>
      <a:spcAft>
        <a:spcPct val="0"/>
      </a:spcAft>
      <a:buClr>
        <a:schemeClr val="tx1"/>
      </a:buClr>
      <a:defRPr kumimoji="1" sz="2000" b="1"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just" rtl="0" eaLnBrk="0" fontAlgn="base" hangingPunct="0">
      <a:lnSpc>
        <a:spcPts val="2300"/>
      </a:lnSpc>
      <a:spcBef>
        <a:spcPct val="0"/>
      </a:spcBef>
      <a:spcAft>
        <a:spcPct val="0"/>
      </a:spcAft>
      <a:buClr>
        <a:schemeClr val="tx1"/>
      </a:buClr>
      <a:defRPr kumimoji="1" sz="2000" b="1"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just" rtl="0" eaLnBrk="0" fontAlgn="base" hangingPunct="0">
      <a:lnSpc>
        <a:spcPts val="2300"/>
      </a:lnSpc>
      <a:spcBef>
        <a:spcPct val="0"/>
      </a:spcBef>
      <a:spcAft>
        <a:spcPct val="0"/>
      </a:spcAft>
      <a:buClr>
        <a:schemeClr val="tx1"/>
      </a:buClr>
      <a:defRPr kumimoji="1" sz="2000" b="1"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just" rtl="0" eaLnBrk="0" fontAlgn="base" hangingPunct="0">
      <a:lnSpc>
        <a:spcPts val="2300"/>
      </a:lnSpc>
      <a:spcBef>
        <a:spcPct val="0"/>
      </a:spcBef>
      <a:spcAft>
        <a:spcPct val="0"/>
      </a:spcAft>
      <a:buClr>
        <a:schemeClr val="tx1"/>
      </a:buClr>
      <a:defRPr kumimoji="1" sz="2000" b="1"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kumimoji="1" sz="2000" b="1" kern="1200">
        <a:solidFill>
          <a:schemeClr val="tx1"/>
        </a:solidFill>
        <a:latin typeface="Arial" pitchFamily="34" charset="0"/>
        <a:ea typeface="+mn-ea"/>
        <a:cs typeface="+mn-cs"/>
      </a:defRPr>
    </a:lvl6pPr>
    <a:lvl7pPr marL="2743200" algn="l" defTabSz="914400" rtl="0" eaLnBrk="1" latinLnBrk="0" hangingPunct="1">
      <a:defRPr kumimoji="1" sz="2000" b="1" kern="1200">
        <a:solidFill>
          <a:schemeClr val="tx1"/>
        </a:solidFill>
        <a:latin typeface="Arial" pitchFamily="34" charset="0"/>
        <a:ea typeface="+mn-ea"/>
        <a:cs typeface="+mn-cs"/>
      </a:defRPr>
    </a:lvl7pPr>
    <a:lvl8pPr marL="3200400" algn="l" defTabSz="914400" rtl="0" eaLnBrk="1" latinLnBrk="0" hangingPunct="1">
      <a:defRPr kumimoji="1" sz="2000" b="1" kern="1200">
        <a:solidFill>
          <a:schemeClr val="tx1"/>
        </a:solidFill>
        <a:latin typeface="Arial" pitchFamily="34" charset="0"/>
        <a:ea typeface="+mn-ea"/>
        <a:cs typeface="+mn-cs"/>
      </a:defRPr>
    </a:lvl8pPr>
    <a:lvl9pPr marL="3657600" algn="l" defTabSz="914400" rtl="0" eaLnBrk="1" latinLnBrk="0" hangingPunct="1">
      <a:defRPr kumimoji="1" sz="2000" b="1" kern="1200">
        <a:solidFill>
          <a:schemeClr val="tx1"/>
        </a:solidFill>
        <a:latin typeface="Arial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CC6600"/>
    <a:srgbClr val="0000FF"/>
    <a:srgbClr val="FF33CC"/>
    <a:srgbClr val="00D7D2"/>
    <a:srgbClr val="FF9933"/>
    <a:srgbClr val="000000"/>
    <a:srgbClr val="DEA400"/>
    <a:srgbClr val="F6B600"/>
    <a:srgbClr val="008000"/>
    <a:srgbClr val="73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050" autoAdjust="0"/>
    <p:restoredTop sz="99713" autoAdjust="0"/>
  </p:normalViewPr>
  <p:slideViewPr>
    <p:cSldViewPr snapToGrid="0">
      <p:cViewPr varScale="1">
        <p:scale>
          <a:sx n="77" d="100"/>
          <a:sy n="77" d="100"/>
        </p:scale>
        <p:origin x="-108" y="-192"/>
      </p:cViewPr>
      <p:guideLst>
        <p:guide orient="horz" pos="2150"/>
        <p:guide pos="3737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2682"/>
    </p:cViewPr>
  </p:sorterViewPr>
  <p:notesViewPr>
    <p:cSldViewPr snapToGrid="0">
      <p:cViewPr varScale="1">
        <p:scale>
          <a:sx n="108" d="100"/>
          <a:sy n="108" d="100"/>
        </p:scale>
        <p:origin x="-1752" y="-112"/>
      </p:cViewPr>
      <p:guideLst>
        <p:guide orient="horz" pos="3224"/>
        <p:guide pos="2236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5814" name="Rectangle 6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2" y="0"/>
            <a:ext cx="3077250" cy="5133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7486" tIns="48742" rIns="97486" bIns="48742" numCol="1" anchor="t" anchorCtr="0" compatLnSpc="1">
            <a:prstTxWarp prst="textNoShape">
              <a:avLst/>
            </a:prstTxWarp>
          </a:bodyPr>
          <a:lstStyle>
            <a:lvl1pPr algn="l" defTabSz="973175">
              <a:lnSpc>
                <a:spcPct val="100000"/>
              </a:lnSpc>
              <a:spcBef>
                <a:spcPct val="20000"/>
              </a:spcBef>
              <a:buClrTx/>
              <a:buFontTx/>
              <a:buChar char="•"/>
              <a:defRPr kumimoji="0" sz="1400" b="0">
                <a:latin typeface="Arial" pitchFamily="34" charset="0"/>
              </a:defRPr>
            </a:lvl1pPr>
          </a:lstStyle>
          <a:p>
            <a:pPr>
              <a:defRPr/>
            </a:pPr>
            <a:r>
              <a:rPr lang="en-US"/>
              <a:t>Jo Lister - CERN 28-4-03</a:t>
            </a:r>
          </a:p>
        </p:txBody>
      </p:sp>
      <p:sp>
        <p:nvSpPr>
          <p:cNvPr id="375815" name="Rectangle 7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22050" y="0"/>
            <a:ext cx="3077250" cy="5133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7486" tIns="48742" rIns="97486" bIns="48742" numCol="1" anchor="t" anchorCtr="0" compatLnSpc="1">
            <a:prstTxWarp prst="textNoShape">
              <a:avLst/>
            </a:prstTxWarp>
          </a:bodyPr>
          <a:lstStyle>
            <a:lvl1pPr algn="r" defTabSz="973175">
              <a:lnSpc>
                <a:spcPct val="100000"/>
              </a:lnSpc>
              <a:spcBef>
                <a:spcPct val="20000"/>
              </a:spcBef>
              <a:buClrTx/>
              <a:buFontTx/>
              <a:buChar char="•"/>
              <a:defRPr kumimoji="0" sz="1400" b="0"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75816" name="Rectangle 8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2" y="9721243"/>
            <a:ext cx="3077250" cy="5133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7486" tIns="48742" rIns="97486" bIns="48742" numCol="1" anchor="b" anchorCtr="0" compatLnSpc="1">
            <a:prstTxWarp prst="textNoShape">
              <a:avLst/>
            </a:prstTxWarp>
          </a:bodyPr>
          <a:lstStyle>
            <a:lvl1pPr algn="l" defTabSz="973175">
              <a:lnSpc>
                <a:spcPct val="100000"/>
              </a:lnSpc>
              <a:spcBef>
                <a:spcPct val="20000"/>
              </a:spcBef>
              <a:buClrTx/>
              <a:buFontTx/>
              <a:buChar char="•"/>
              <a:defRPr kumimoji="0" sz="1400" b="0">
                <a:latin typeface="Arial" pitchFamily="34" charset="0"/>
              </a:defRPr>
            </a:lvl1pPr>
          </a:lstStyle>
          <a:p>
            <a:pPr>
              <a:defRPr/>
            </a:pPr>
            <a:r>
              <a:rPr lang="en-US"/>
              <a:t>Energy and Controlled Fusion </a:t>
            </a:r>
          </a:p>
        </p:txBody>
      </p:sp>
      <p:sp>
        <p:nvSpPr>
          <p:cNvPr id="375817" name="Rectangle 9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22050" y="9721243"/>
            <a:ext cx="3077250" cy="5133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7486" tIns="48742" rIns="97486" bIns="48742" numCol="1" anchor="b" anchorCtr="0" compatLnSpc="1">
            <a:prstTxWarp prst="textNoShape">
              <a:avLst/>
            </a:prstTxWarp>
          </a:bodyPr>
          <a:lstStyle>
            <a:lvl1pPr algn="r" defTabSz="973175">
              <a:lnSpc>
                <a:spcPct val="100000"/>
              </a:lnSpc>
              <a:spcBef>
                <a:spcPct val="20000"/>
              </a:spcBef>
              <a:buClrTx/>
              <a:buFontTx/>
              <a:buChar char="•"/>
              <a:defRPr kumimoji="0" sz="1400" b="0">
                <a:latin typeface="Arial" pitchFamily="34" charset="0"/>
              </a:defRPr>
            </a:lvl1pPr>
          </a:lstStyle>
          <a:p>
            <a:pPr>
              <a:defRPr/>
            </a:pPr>
            <a:fld id="{23664530-E462-4819-8B8E-FE7237A1508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114418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7864" name="Rectangle 8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2" y="0"/>
            <a:ext cx="3077250" cy="5133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7486" tIns="48742" rIns="97486" bIns="48742" numCol="1" anchor="t" anchorCtr="0" compatLnSpc="1">
            <a:prstTxWarp prst="textNoShape">
              <a:avLst/>
            </a:prstTxWarp>
          </a:bodyPr>
          <a:lstStyle>
            <a:lvl1pPr algn="l" defTabSz="973175">
              <a:lnSpc>
                <a:spcPct val="100000"/>
              </a:lnSpc>
              <a:spcBef>
                <a:spcPct val="20000"/>
              </a:spcBef>
              <a:buClrTx/>
              <a:buFontTx/>
              <a:buChar char="•"/>
              <a:defRPr kumimoji="0" sz="1400" b="0"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77865" name="Rectangle 9"/>
          <p:cNvSpPr>
            <a:spLocks noGrp="1" noChangeArrowheads="1"/>
          </p:cNvSpPr>
          <p:nvPr>
            <p:ph type="dt" idx="1"/>
          </p:nvPr>
        </p:nvSpPr>
        <p:spPr bwMode="auto">
          <a:xfrm>
            <a:off x="4022050" y="0"/>
            <a:ext cx="3077250" cy="5133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7486" tIns="48742" rIns="97486" bIns="48742" numCol="1" anchor="t" anchorCtr="0" compatLnSpc="1">
            <a:prstTxWarp prst="textNoShape">
              <a:avLst/>
            </a:prstTxWarp>
          </a:bodyPr>
          <a:lstStyle>
            <a:lvl1pPr algn="r" defTabSz="973175">
              <a:lnSpc>
                <a:spcPct val="100000"/>
              </a:lnSpc>
              <a:spcBef>
                <a:spcPct val="20000"/>
              </a:spcBef>
              <a:buClrTx/>
              <a:buFontTx/>
              <a:buChar char="•"/>
              <a:defRPr kumimoji="0" sz="1400" b="0"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77866" name="Rectangle 10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2" y="9721243"/>
            <a:ext cx="3077250" cy="5133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7486" tIns="48742" rIns="97486" bIns="48742" numCol="1" anchor="b" anchorCtr="0" compatLnSpc="1">
            <a:prstTxWarp prst="textNoShape">
              <a:avLst/>
            </a:prstTxWarp>
          </a:bodyPr>
          <a:lstStyle>
            <a:lvl1pPr algn="l" defTabSz="973175">
              <a:lnSpc>
                <a:spcPct val="100000"/>
              </a:lnSpc>
              <a:spcBef>
                <a:spcPct val="20000"/>
              </a:spcBef>
              <a:buClrTx/>
              <a:buFontTx/>
              <a:buChar char="•"/>
              <a:defRPr kumimoji="0" sz="1400" b="0"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77867" name="Rectangle 11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2050" y="9721243"/>
            <a:ext cx="3077250" cy="5133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7486" tIns="48742" rIns="97486" bIns="48742" numCol="1" anchor="b" anchorCtr="0" compatLnSpc="1">
            <a:prstTxWarp prst="textNoShape">
              <a:avLst/>
            </a:prstTxWarp>
          </a:bodyPr>
          <a:lstStyle>
            <a:lvl1pPr algn="r" defTabSz="973175">
              <a:lnSpc>
                <a:spcPct val="100000"/>
              </a:lnSpc>
              <a:spcBef>
                <a:spcPct val="20000"/>
              </a:spcBef>
              <a:buClrTx/>
              <a:buFontTx/>
              <a:buChar char="•"/>
              <a:defRPr kumimoji="0" sz="1400" b="0">
                <a:latin typeface="Arial" pitchFamily="34" charset="0"/>
              </a:defRPr>
            </a:lvl1pPr>
          </a:lstStyle>
          <a:p>
            <a:pPr>
              <a:defRPr/>
            </a:pPr>
            <a:fld id="{A92A924A-A183-4BEB-B6A8-134411AD3C8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377868" name="Rectangle 12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46465" y="4863082"/>
            <a:ext cx="5206375" cy="46055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7486" tIns="48742" rIns="97486" bIns="4874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16391" name="Rectangle 13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777875" y="765175"/>
            <a:ext cx="5546725" cy="384016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</p:spTree>
    <p:extLst>
      <p:ext uri="{BB962C8B-B14F-4D97-AF65-F5344CB8AC3E}">
        <p14:creationId xmlns:p14="http://schemas.microsoft.com/office/powerpoint/2010/main" val="47135644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PowerPoint_Graphic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183313"/>
            <a:ext cx="9906000" cy="674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 Box 7"/>
          <p:cNvSpPr txBox="1">
            <a:spLocks noChangeArrowheads="1"/>
          </p:cNvSpPr>
          <p:nvPr userDrawn="1"/>
        </p:nvSpPr>
        <p:spPr bwMode="auto">
          <a:xfrm>
            <a:off x="9144000" y="6381750"/>
            <a:ext cx="74295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20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kumimoji="1" sz="20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kumimoji="1" sz="20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kumimoji="1" sz="20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kumimoji="1" sz="2000" b="1">
                <a:solidFill>
                  <a:schemeClr val="tx1"/>
                </a:solidFill>
                <a:latin typeface="Arial" charset="0"/>
              </a:defRPr>
            </a:lvl5pPr>
            <a:lvl6pPr marL="2514600" indent="-228600" algn="just" eaLnBrk="0" fontAlgn="base" hangingPunct="0">
              <a:lnSpc>
                <a:spcPts val="23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defRPr kumimoji="1" sz="2000" b="1">
                <a:solidFill>
                  <a:schemeClr val="tx1"/>
                </a:solidFill>
                <a:latin typeface="Arial" charset="0"/>
              </a:defRPr>
            </a:lvl6pPr>
            <a:lvl7pPr marL="2971800" indent="-228600" algn="just" eaLnBrk="0" fontAlgn="base" hangingPunct="0">
              <a:lnSpc>
                <a:spcPts val="23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defRPr kumimoji="1" sz="2000" b="1">
                <a:solidFill>
                  <a:schemeClr val="tx1"/>
                </a:solidFill>
                <a:latin typeface="Arial" charset="0"/>
              </a:defRPr>
            </a:lvl7pPr>
            <a:lvl8pPr marL="3429000" indent="-228600" algn="just" eaLnBrk="0" fontAlgn="base" hangingPunct="0">
              <a:lnSpc>
                <a:spcPts val="23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defRPr kumimoji="1" sz="2000" b="1">
                <a:solidFill>
                  <a:schemeClr val="tx1"/>
                </a:solidFill>
                <a:latin typeface="Arial" charset="0"/>
              </a:defRPr>
            </a:lvl8pPr>
            <a:lvl9pPr marL="3886200" indent="-228600" algn="just" eaLnBrk="0" fontAlgn="base" hangingPunct="0">
              <a:lnSpc>
                <a:spcPts val="23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defRPr kumimoji="1" sz="20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>
              <a:lnSpc>
                <a:spcPct val="100000"/>
              </a:lnSpc>
              <a:spcBef>
                <a:spcPct val="50000"/>
              </a:spcBef>
              <a:buClrTx/>
              <a:defRPr/>
            </a:pPr>
            <a:r>
              <a:rPr kumimoji="0" lang="en-GB" sz="1000" b="0" smtClean="0">
                <a:solidFill>
                  <a:srgbClr val="000000"/>
                </a:solidFill>
              </a:rPr>
              <a:t>Page </a:t>
            </a:r>
            <a:fld id="{6BDA9546-CC7A-4825-8D2A-83A9659DC2D4}" type="slidenum">
              <a:rPr kumimoji="0" lang="en-GB" sz="1000" b="0" smtClean="0">
                <a:solidFill>
                  <a:srgbClr val="000000"/>
                </a:solidFill>
              </a:rPr>
              <a:pPr algn="l">
                <a:lnSpc>
                  <a:spcPct val="100000"/>
                </a:lnSpc>
                <a:spcBef>
                  <a:spcPct val="50000"/>
                </a:spcBef>
                <a:buClrTx/>
                <a:defRPr/>
              </a:pPr>
              <a:t>‹#›</a:t>
            </a:fld>
            <a:endParaRPr kumimoji="0" lang="en-GB" sz="1000" b="0" smtClean="0"/>
          </a:p>
        </p:txBody>
      </p:sp>
      <p:sp>
        <p:nvSpPr>
          <p:cNvPr id="4" name="Text Box 9"/>
          <p:cNvSpPr txBox="1">
            <a:spLocks noChangeArrowheads="1"/>
          </p:cNvSpPr>
          <p:nvPr userDrawn="1"/>
        </p:nvSpPr>
        <p:spPr bwMode="auto">
          <a:xfrm>
            <a:off x="2867025" y="6391275"/>
            <a:ext cx="6210300" cy="261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tabLst>
                <a:tab pos="2695575" algn="l"/>
              </a:tabLst>
              <a:defRPr kumimoji="1" sz="20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tabLst>
                <a:tab pos="2695575" algn="l"/>
              </a:tabLst>
              <a:defRPr kumimoji="1" sz="20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tabLst>
                <a:tab pos="2695575" algn="l"/>
              </a:tabLst>
              <a:defRPr kumimoji="1" sz="20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tabLst>
                <a:tab pos="2695575" algn="l"/>
              </a:tabLst>
              <a:defRPr kumimoji="1" sz="20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tabLst>
                <a:tab pos="2695575" algn="l"/>
              </a:tabLst>
              <a:defRPr kumimoji="1" sz="2000" b="1">
                <a:solidFill>
                  <a:schemeClr val="tx1"/>
                </a:solidFill>
                <a:latin typeface="Arial" charset="0"/>
              </a:defRPr>
            </a:lvl5pPr>
            <a:lvl6pPr marL="2514600" indent="-228600" algn="just" eaLnBrk="0" fontAlgn="base" hangingPunct="0">
              <a:lnSpc>
                <a:spcPts val="23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tabLst>
                <a:tab pos="2695575" algn="l"/>
              </a:tabLst>
              <a:defRPr kumimoji="1" sz="2000" b="1">
                <a:solidFill>
                  <a:schemeClr val="tx1"/>
                </a:solidFill>
                <a:latin typeface="Arial" charset="0"/>
              </a:defRPr>
            </a:lvl6pPr>
            <a:lvl7pPr marL="2971800" indent="-228600" algn="just" eaLnBrk="0" fontAlgn="base" hangingPunct="0">
              <a:lnSpc>
                <a:spcPts val="23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tabLst>
                <a:tab pos="2695575" algn="l"/>
              </a:tabLst>
              <a:defRPr kumimoji="1" sz="2000" b="1">
                <a:solidFill>
                  <a:schemeClr val="tx1"/>
                </a:solidFill>
                <a:latin typeface="Arial" charset="0"/>
              </a:defRPr>
            </a:lvl7pPr>
            <a:lvl8pPr marL="3429000" indent="-228600" algn="just" eaLnBrk="0" fontAlgn="base" hangingPunct="0">
              <a:lnSpc>
                <a:spcPts val="23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tabLst>
                <a:tab pos="2695575" algn="l"/>
              </a:tabLst>
              <a:defRPr kumimoji="1" sz="2000" b="1">
                <a:solidFill>
                  <a:schemeClr val="tx1"/>
                </a:solidFill>
                <a:latin typeface="Arial" charset="0"/>
              </a:defRPr>
            </a:lvl8pPr>
            <a:lvl9pPr marL="3886200" indent="-228600" algn="just" eaLnBrk="0" fontAlgn="base" hangingPunct="0">
              <a:lnSpc>
                <a:spcPts val="23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tabLst>
                <a:tab pos="2695575" algn="l"/>
              </a:tabLst>
              <a:defRPr kumimoji="1" sz="20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lnSpc>
                <a:spcPct val="100000"/>
              </a:lnSpc>
              <a:defRPr/>
            </a:pPr>
            <a:r>
              <a:rPr kumimoji="0" lang="en-US" sz="1100" b="0" dirty="0" smtClean="0">
                <a:solidFill>
                  <a:srgbClr val="000000"/>
                </a:solidFill>
              </a:rPr>
              <a:t>ISM, </a:t>
            </a:r>
            <a:r>
              <a:rPr kumimoji="0" lang="en-US" sz="1100" b="0" dirty="0" err="1" smtClean="0">
                <a:solidFill>
                  <a:srgbClr val="000000"/>
                </a:solidFill>
              </a:rPr>
              <a:t>Culham</a:t>
            </a:r>
            <a:r>
              <a:rPr kumimoji="0" lang="en-US" sz="1100" b="0" dirty="0" smtClean="0">
                <a:solidFill>
                  <a:srgbClr val="000000"/>
                </a:solidFill>
              </a:rPr>
              <a:t>,</a:t>
            </a:r>
            <a:r>
              <a:rPr kumimoji="0" lang="en-US" sz="1100" b="0" baseline="0" dirty="0" smtClean="0">
                <a:solidFill>
                  <a:srgbClr val="000000"/>
                </a:solidFill>
              </a:rPr>
              <a:t> 7-11 Nov. 2011</a:t>
            </a:r>
            <a:endParaRPr kumimoji="0" lang="en-GB" sz="1100" b="0" dirty="0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0875521"/>
      </p:ext>
    </p:extLst>
  </p:cSld>
  <p:clrMapOvr>
    <a:masterClrMapping/>
  </p:clrMapOvr>
  <p:transition spd="slow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ln>
            <a:noFill/>
          </a:ln>
        </p:spPr>
        <p:txBody>
          <a:bodyPr/>
          <a:lstStyle>
            <a:lvl1pPr>
              <a:buFont typeface="Wingdings" pitchFamily="2" charset="2"/>
              <a:buNone/>
              <a:defRPr sz="2800" b="1"/>
            </a:lvl1pPr>
            <a:lvl2pPr marL="904875" indent="-457200">
              <a:buClr>
                <a:srgbClr val="0000FF"/>
              </a:buClr>
              <a:buFont typeface="+mj-lt"/>
              <a:buAutoNum type="arabicPeriod"/>
              <a:defRPr sz="2400" b="0" i="0">
                <a:solidFill>
                  <a:srgbClr val="0000FF"/>
                </a:solidFill>
              </a:defRPr>
            </a:lvl2pPr>
            <a:lvl3pPr>
              <a:buClr>
                <a:schemeClr val="bg1"/>
              </a:buClr>
              <a:buFont typeface="Wingdings" pitchFamily="2" charset="2"/>
              <a:buChar char="§"/>
              <a:defRPr sz="2000" b="0">
                <a:solidFill>
                  <a:schemeClr val="bg1"/>
                </a:solidFill>
              </a:defRPr>
            </a:lvl3pPr>
            <a:lvl4pPr>
              <a:buClrTx/>
              <a:buFont typeface="Wingdings" pitchFamily="2" charset="2"/>
              <a:buChar char="ü"/>
              <a:defRPr sz="1600" b="1"/>
            </a:lvl4pPr>
            <a:lvl5pPr>
              <a:buFont typeface="Wingdings" pitchFamily="2" charset="2"/>
              <a:buChar char="v"/>
              <a:defRPr b="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52565212"/>
      </p:ext>
    </p:extLst>
  </p:cSld>
  <p:clrMapOvr>
    <a:masterClrMapping/>
  </p:clrMapOvr>
  <p:transition spd="slow"/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alpha val="14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9" name="Picture 5" descr="PowerPoint_Graphic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183313"/>
            <a:ext cx="9906000" cy="674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0" y="114300"/>
            <a:ext cx="9906000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76225" y="871538"/>
            <a:ext cx="9382125" cy="5157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18" tIns="45709" rIns="91418" bIns="4570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  <p:sp>
        <p:nvSpPr>
          <p:cNvPr id="1028" name="Line 4"/>
          <p:cNvSpPr>
            <a:spLocks noChangeShapeType="1"/>
          </p:cNvSpPr>
          <p:nvPr userDrawn="1"/>
        </p:nvSpPr>
        <p:spPr bwMode="auto">
          <a:xfrm>
            <a:off x="0" y="666750"/>
            <a:ext cx="9906000" cy="0"/>
          </a:xfrm>
          <a:prstGeom prst="line">
            <a:avLst/>
          </a:prstGeom>
          <a:noFill/>
          <a:ln w="15875">
            <a:solidFill>
              <a:srgbClr val="96969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030" name="Text Box 7"/>
          <p:cNvSpPr txBox="1">
            <a:spLocks noChangeArrowheads="1"/>
          </p:cNvSpPr>
          <p:nvPr userDrawn="1"/>
        </p:nvSpPr>
        <p:spPr bwMode="auto">
          <a:xfrm>
            <a:off x="9144000" y="6381750"/>
            <a:ext cx="74295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20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kumimoji="1" sz="20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kumimoji="1" sz="20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kumimoji="1" sz="20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kumimoji="1" sz="2000" b="1">
                <a:solidFill>
                  <a:schemeClr val="tx1"/>
                </a:solidFill>
                <a:latin typeface="Arial" charset="0"/>
              </a:defRPr>
            </a:lvl5pPr>
            <a:lvl6pPr marL="2514600" indent="-228600" algn="just" eaLnBrk="0" fontAlgn="base" hangingPunct="0">
              <a:lnSpc>
                <a:spcPts val="23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defRPr kumimoji="1" sz="2000" b="1">
                <a:solidFill>
                  <a:schemeClr val="tx1"/>
                </a:solidFill>
                <a:latin typeface="Arial" charset="0"/>
              </a:defRPr>
            </a:lvl6pPr>
            <a:lvl7pPr marL="2971800" indent="-228600" algn="just" eaLnBrk="0" fontAlgn="base" hangingPunct="0">
              <a:lnSpc>
                <a:spcPts val="23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defRPr kumimoji="1" sz="2000" b="1">
                <a:solidFill>
                  <a:schemeClr val="tx1"/>
                </a:solidFill>
                <a:latin typeface="Arial" charset="0"/>
              </a:defRPr>
            </a:lvl7pPr>
            <a:lvl8pPr marL="3429000" indent="-228600" algn="just" eaLnBrk="0" fontAlgn="base" hangingPunct="0">
              <a:lnSpc>
                <a:spcPts val="23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defRPr kumimoji="1" sz="2000" b="1">
                <a:solidFill>
                  <a:schemeClr val="tx1"/>
                </a:solidFill>
                <a:latin typeface="Arial" charset="0"/>
              </a:defRPr>
            </a:lvl8pPr>
            <a:lvl9pPr marL="3886200" indent="-228600" algn="just" eaLnBrk="0" fontAlgn="base" hangingPunct="0">
              <a:lnSpc>
                <a:spcPts val="23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defRPr kumimoji="1" sz="20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>
              <a:lnSpc>
                <a:spcPct val="100000"/>
              </a:lnSpc>
              <a:spcBef>
                <a:spcPct val="50000"/>
              </a:spcBef>
              <a:buClrTx/>
              <a:defRPr/>
            </a:pPr>
            <a:r>
              <a:rPr kumimoji="0" lang="en-GB" sz="1000" b="0" smtClean="0">
                <a:solidFill>
                  <a:srgbClr val="000000"/>
                </a:solidFill>
              </a:rPr>
              <a:t>Page </a:t>
            </a:r>
            <a:fld id="{0806071E-8871-4293-BA53-F19E4B9B8597}" type="slidenum">
              <a:rPr kumimoji="0" lang="en-GB" sz="1000" b="0" smtClean="0">
                <a:solidFill>
                  <a:srgbClr val="000000"/>
                </a:solidFill>
              </a:rPr>
              <a:pPr algn="l">
                <a:lnSpc>
                  <a:spcPct val="100000"/>
                </a:lnSpc>
                <a:spcBef>
                  <a:spcPct val="50000"/>
                </a:spcBef>
                <a:buClrTx/>
                <a:defRPr/>
              </a:pPr>
              <a:t>‹#›</a:t>
            </a:fld>
            <a:endParaRPr kumimoji="0" lang="en-GB" sz="1000" b="0" smtClean="0"/>
          </a:p>
        </p:txBody>
      </p:sp>
      <p:sp>
        <p:nvSpPr>
          <p:cNvPr id="8" name="Text Box 9"/>
          <p:cNvSpPr txBox="1">
            <a:spLocks noChangeArrowheads="1"/>
          </p:cNvSpPr>
          <p:nvPr userDrawn="1"/>
        </p:nvSpPr>
        <p:spPr bwMode="auto">
          <a:xfrm>
            <a:off x="2867025" y="6391275"/>
            <a:ext cx="6210300" cy="261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tabLst>
                <a:tab pos="2695575" algn="l"/>
              </a:tabLst>
              <a:defRPr kumimoji="1" sz="20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tabLst>
                <a:tab pos="2695575" algn="l"/>
              </a:tabLst>
              <a:defRPr kumimoji="1" sz="20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tabLst>
                <a:tab pos="2695575" algn="l"/>
              </a:tabLst>
              <a:defRPr kumimoji="1" sz="20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tabLst>
                <a:tab pos="2695575" algn="l"/>
              </a:tabLst>
              <a:defRPr kumimoji="1" sz="20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tabLst>
                <a:tab pos="2695575" algn="l"/>
              </a:tabLst>
              <a:defRPr kumimoji="1" sz="2000" b="1">
                <a:solidFill>
                  <a:schemeClr val="tx1"/>
                </a:solidFill>
                <a:latin typeface="Arial" charset="0"/>
              </a:defRPr>
            </a:lvl5pPr>
            <a:lvl6pPr marL="2514600" indent="-228600" algn="just" eaLnBrk="0" fontAlgn="base" hangingPunct="0">
              <a:lnSpc>
                <a:spcPts val="23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tabLst>
                <a:tab pos="2695575" algn="l"/>
              </a:tabLst>
              <a:defRPr kumimoji="1" sz="2000" b="1">
                <a:solidFill>
                  <a:schemeClr val="tx1"/>
                </a:solidFill>
                <a:latin typeface="Arial" charset="0"/>
              </a:defRPr>
            </a:lvl6pPr>
            <a:lvl7pPr marL="2971800" indent="-228600" algn="just" eaLnBrk="0" fontAlgn="base" hangingPunct="0">
              <a:lnSpc>
                <a:spcPts val="23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tabLst>
                <a:tab pos="2695575" algn="l"/>
              </a:tabLst>
              <a:defRPr kumimoji="1" sz="2000" b="1">
                <a:solidFill>
                  <a:schemeClr val="tx1"/>
                </a:solidFill>
                <a:latin typeface="Arial" charset="0"/>
              </a:defRPr>
            </a:lvl7pPr>
            <a:lvl8pPr marL="3429000" indent="-228600" algn="just" eaLnBrk="0" fontAlgn="base" hangingPunct="0">
              <a:lnSpc>
                <a:spcPts val="23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tabLst>
                <a:tab pos="2695575" algn="l"/>
              </a:tabLst>
              <a:defRPr kumimoji="1" sz="2000" b="1">
                <a:solidFill>
                  <a:schemeClr val="tx1"/>
                </a:solidFill>
                <a:latin typeface="Arial" charset="0"/>
              </a:defRPr>
            </a:lvl8pPr>
            <a:lvl9pPr marL="3886200" indent="-228600" algn="just" eaLnBrk="0" fontAlgn="base" hangingPunct="0">
              <a:lnSpc>
                <a:spcPts val="23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tabLst>
                <a:tab pos="2695575" algn="l"/>
              </a:tabLst>
              <a:defRPr kumimoji="1" sz="20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lnSpc>
                <a:spcPct val="100000"/>
              </a:lnSpc>
              <a:defRPr/>
            </a:pPr>
            <a:r>
              <a:rPr kumimoji="0" lang="en-US" sz="1100" b="0" dirty="0" smtClean="0">
                <a:solidFill>
                  <a:srgbClr val="000000"/>
                </a:solidFill>
              </a:rPr>
              <a:t>ISM, </a:t>
            </a:r>
            <a:r>
              <a:rPr kumimoji="0" lang="en-US" sz="1100" b="0" dirty="0" err="1" smtClean="0">
                <a:solidFill>
                  <a:srgbClr val="000000"/>
                </a:solidFill>
              </a:rPr>
              <a:t>Culham</a:t>
            </a:r>
            <a:r>
              <a:rPr kumimoji="0" lang="en-US" sz="1100" b="0" dirty="0" smtClean="0">
                <a:solidFill>
                  <a:srgbClr val="000000"/>
                </a:solidFill>
              </a:rPr>
              <a:t>,</a:t>
            </a:r>
            <a:r>
              <a:rPr kumimoji="0" lang="en-US" sz="1100" b="0" baseline="0" dirty="0" smtClean="0">
                <a:solidFill>
                  <a:srgbClr val="000000"/>
                </a:solidFill>
              </a:rPr>
              <a:t> 7-11 Nov. 2011</a:t>
            </a:r>
            <a:endParaRPr kumimoji="0" lang="en-GB" sz="1100" b="0" dirty="0" smtClean="0">
              <a:solidFill>
                <a:srgbClr val="000000"/>
              </a:solidFill>
            </a:endParaRP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704" r:id="rId1"/>
    <p:sldLayoutId id="2147483703" r:id="rId2"/>
  </p:sldLayoutIdLst>
  <p:transition spd="slow"/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kumimoji="1" sz="3600" b="1">
          <a:solidFill>
            <a:srgbClr val="0000CC"/>
          </a:solidFill>
          <a:latin typeface="+mj-lt"/>
          <a:ea typeface="+mj-ea"/>
          <a:cs typeface="+mj-cs"/>
        </a:defRPr>
      </a:lvl1pPr>
      <a:lvl2pPr algn="ctr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kumimoji="1" sz="3600" b="1">
          <a:solidFill>
            <a:srgbClr val="0000CC"/>
          </a:solidFill>
          <a:latin typeface="Arial" pitchFamily="34" charset="0"/>
        </a:defRPr>
      </a:lvl2pPr>
      <a:lvl3pPr algn="ctr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kumimoji="1" sz="3600" b="1">
          <a:solidFill>
            <a:srgbClr val="0000CC"/>
          </a:solidFill>
          <a:latin typeface="Arial" pitchFamily="34" charset="0"/>
        </a:defRPr>
      </a:lvl3pPr>
      <a:lvl4pPr algn="ctr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kumimoji="1" sz="3600" b="1">
          <a:solidFill>
            <a:srgbClr val="0000CC"/>
          </a:solidFill>
          <a:latin typeface="Arial" pitchFamily="34" charset="0"/>
        </a:defRPr>
      </a:lvl4pPr>
      <a:lvl5pPr algn="ctr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kumimoji="1" sz="3600" b="1">
          <a:solidFill>
            <a:srgbClr val="0000CC"/>
          </a:solidFill>
          <a:latin typeface="Arial" pitchFamily="34" charset="0"/>
        </a:defRPr>
      </a:lvl5pPr>
      <a:lvl6pPr marL="457200" algn="ctr" rtl="0" fontAlgn="base">
        <a:lnSpc>
          <a:spcPct val="85000"/>
        </a:lnSpc>
        <a:spcBef>
          <a:spcPct val="0"/>
        </a:spcBef>
        <a:spcAft>
          <a:spcPct val="0"/>
        </a:spcAft>
        <a:defRPr kumimoji="1" sz="3600" b="1">
          <a:solidFill>
            <a:srgbClr val="0000CC"/>
          </a:solidFill>
          <a:latin typeface="Arial" pitchFamily="34" charset="0"/>
        </a:defRPr>
      </a:lvl6pPr>
      <a:lvl7pPr marL="914400" algn="ctr" rtl="0" fontAlgn="base">
        <a:lnSpc>
          <a:spcPct val="85000"/>
        </a:lnSpc>
        <a:spcBef>
          <a:spcPct val="0"/>
        </a:spcBef>
        <a:spcAft>
          <a:spcPct val="0"/>
        </a:spcAft>
        <a:defRPr kumimoji="1" sz="3600" b="1">
          <a:solidFill>
            <a:srgbClr val="0000CC"/>
          </a:solidFill>
          <a:latin typeface="Arial" pitchFamily="34" charset="0"/>
        </a:defRPr>
      </a:lvl7pPr>
      <a:lvl8pPr marL="1371600" algn="ctr" rtl="0" fontAlgn="base">
        <a:lnSpc>
          <a:spcPct val="85000"/>
        </a:lnSpc>
        <a:spcBef>
          <a:spcPct val="0"/>
        </a:spcBef>
        <a:spcAft>
          <a:spcPct val="0"/>
        </a:spcAft>
        <a:defRPr kumimoji="1" sz="3600" b="1">
          <a:solidFill>
            <a:srgbClr val="0000CC"/>
          </a:solidFill>
          <a:latin typeface="Arial" pitchFamily="34" charset="0"/>
        </a:defRPr>
      </a:lvl8pPr>
      <a:lvl9pPr marL="1828800" algn="ctr" rtl="0" fontAlgn="base">
        <a:lnSpc>
          <a:spcPct val="85000"/>
        </a:lnSpc>
        <a:spcBef>
          <a:spcPct val="0"/>
        </a:spcBef>
        <a:spcAft>
          <a:spcPct val="0"/>
        </a:spcAft>
        <a:defRPr kumimoji="1" sz="3600" b="1">
          <a:solidFill>
            <a:srgbClr val="0000CC"/>
          </a:solidFill>
          <a:latin typeface="Arial" pitchFamily="34" charset="0"/>
        </a:defRPr>
      </a:lvl9pPr>
    </p:titleStyle>
    <p:bodyStyle>
      <a:lvl1pPr marL="266700" indent="-266700"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Char char="•"/>
        <a:defRPr kumimoji="1" sz="3200">
          <a:solidFill>
            <a:srgbClr val="000000"/>
          </a:solidFill>
          <a:latin typeface="+mn-lt"/>
          <a:ea typeface="+mn-ea"/>
          <a:cs typeface="+mn-cs"/>
        </a:defRPr>
      </a:lvl1pPr>
      <a:lvl2pPr marL="714375" indent="-266700" algn="l" rtl="0" eaLnBrk="0" fontAlgn="base" hangingPunct="0">
        <a:lnSpc>
          <a:spcPct val="110000"/>
        </a:lnSpc>
        <a:spcBef>
          <a:spcPct val="10000"/>
        </a:spcBef>
        <a:spcAft>
          <a:spcPct val="10000"/>
        </a:spcAft>
        <a:buClr>
          <a:srgbClr val="FF0000"/>
        </a:buClr>
        <a:buFont typeface="Arial" pitchFamily="34" charset="0"/>
        <a:buChar char="−"/>
        <a:defRPr kumimoji="1" sz="2800">
          <a:solidFill>
            <a:srgbClr val="FF0000"/>
          </a:solidFill>
          <a:latin typeface="+mn-lt"/>
        </a:defRPr>
      </a:lvl2pPr>
      <a:lvl3pPr marL="1320800" indent="-228600" algn="l" rtl="0" eaLnBrk="0" fontAlgn="base" hangingPunct="0">
        <a:lnSpc>
          <a:spcPts val="2300"/>
        </a:lnSpc>
        <a:spcBef>
          <a:spcPct val="0"/>
        </a:spcBef>
        <a:spcAft>
          <a:spcPct val="0"/>
        </a:spcAft>
        <a:buClr>
          <a:srgbClr val="0000CC"/>
        </a:buClr>
        <a:buFont typeface="Wingdings" pitchFamily="2" charset="2"/>
        <a:buChar char="§"/>
        <a:defRPr kumimoji="1" sz="2400">
          <a:solidFill>
            <a:srgbClr val="0000CC"/>
          </a:solidFill>
          <a:latin typeface="+mn-lt"/>
        </a:defRPr>
      </a:lvl3pPr>
      <a:lvl4pPr marL="1728788" indent="-228600" algn="l" rtl="0" eaLnBrk="0" fontAlgn="base" hangingPunct="0">
        <a:lnSpc>
          <a:spcPts val="2300"/>
        </a:lnSpc>
        <a:spcBef>
          <a:spcPct val="0"/>
        </a:spcBef>
        <a:spcAft>
          <a:spcPct val="0"/>
        </a:spcAft>
        <a:buClr>
          <a:srgbClr val="CC3300"/>
        </a:buClr>
        <a:buFont typeface="Arial" pitchFamily="34" charset="0"/>
        <a:buChar char="−"/>
        <a:defRPr kumimoji="1" sz="2000">
          <a:solidFill>
            <a:srgbClr val="000000"/>
          </a:solidFill>
          <a:latin typeface="+mn-lt"/>
        </a:defRPr>
      </a:lvl4pPr>
      <a:lvl5pPr marL="2136775" indent="-228600" algn="l" rtl="0" eaLnBrk="0" fontAlgn="base" hangingPunct="0">
        <a:lnSpc>
          <a:spcPts val="2300"/>
        </a:lnSpc>
        <a:spcBef>
          <a:spcPct val="0"/>
        </a:spcBef>
        <a:spcAft>
          <a:spcPct val="0"/>
        </a:spcAft>
        <a:buChar char="»"/>
        <a:defRPr kumimoji="1" sz="1200">
          <a:solidFill>
            <a:srgbClr val="000000"/>
          </a:solidFill>
          <a:latin typeface="+mn-lt"/>
        </a:defRPr>
      </a:lvl5pPr>
      <a:lvl6pPr marL="2593975" indent="-228600" algn="l" rtl="0" fontAlgn="base">
        <a:lnSpc>
          <a:spcPts val="2300"/>
        </a:lnSpc>
        <a:spcBef>
          <a:spcPct val="0"/>
        </a:spcBef>
        <a:spcAft>
          <a:spcPct val="0"/>
        </a:spcAft>
        <a:buChar char="»"/>
        <a:defRPr kumimoji="1" sz="1200">
          <a:solidFill>
            <a:srgbClr val="000000"/>
          </a:solidFill>
          <a:latin typeface="+mn-lt"/>
        </a:defRPr>
      </a:lvl6pPr>
      <a:lvl7pPr marL="3051175" indent="-228600" algn="l" rtl="0" fontAlgn="base">
        <a:lnSpc>
          <a:spcPts val="2300"/>
        </a:lnSpc>
        <a:spcBef>
          <a:spcPct val="0"/>
        </a:spcBef>
        <a:spcAft>
          <a:spcPct val="0"/>
        </a:spcAft>
        <a:buChar char="»"/>
        <a:defRPr kumimoji="1" sz="1200">
          <a:solidFill>
            <a:srgbClr val="000000"/>
          </a:solidFill>
          <a:latin typeface="+mn-lt"/>
        </a:defRPr>
      </a:lvl7pPr>
      <a:lvl8pPr marL="3508375" indent="-228600" algn="l" rtl="0" fontAlgn="base">
        <a:lnSpc>
          <a:spcPts val="2300"/>
        </a:lnSpc>
        <a:spcBef>
          <a:spcPct val="0"/>
        </a:spcBef>
        <a:spcAft>
          <a:spcPct val="0"/>
        </a:spcAft>
        <a:buChar char="»"/>
        <a:defRPr kumimoji="1" sz="1200">
          <a:solidFill>
            <a:srgbClr val="000000"/>
          </a:solidFill>
          <a:latin typeface="+mn-lt"/>
        </a:defRPr>
      </a:lvl8pPr>
      <a:lvl9pPr marL="3965575" indent="-228600" algn="l" rtl="0" fontAlgn="base">
        <a:lnSpc>
          <a:spcPts val="2300"/>
        </a:lnSpc>
        <a:spcBef>
          <a:spcPct val="0"/>
        </a:spcBef>
        <a:spcAft>
          <a:spcPct val="0"/>
        </a:spcAft>
        <a:buChar char="»"/>
        <a:defRPr kumimoji="1" sz="1200">
          <a:solidFill>
            <a:srgbClr val="000000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0.png"/><Relationship Id="rId4" Type="http://schemas.openxmlformats.org/officeDocument/2006/relationships/image" Target="../media/image39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4.png"/><Relationship Id="rId4" Type="http://schemas.openxmlformats.org/officeDocument/2006/relationships/image" Target="../media/image43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7" Type="http://schemas.openxmlformats.org/officeDocument/2006/relationships/image" Target="../media/image50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9.png"/><Relationship Id="rId5" Type="http://schemas.openxmlformats.org/officeDocument/2006/relationships/image" Target="../media/image48.png"/><Relationship Id="rId4" Type="http://schemas.openxmlformats.org/officeDocument/2006/relationships/image" Target="../media/image47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extBox 2"/>
          <p:cNvSpPr txBox="1">
            <a:spLocks noChangeArrowheads="1"/>
          </p:cNvSpPr>
          <p:nvPr/>
        </p:nvSpPr>
        <p:spPr bwMode="auto">
          <a:xfrm>
            <a:off x="619125" y="1352025"/>
            <a:ext cx="8696325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 kumimoji="1" sz="2000"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kumimoji="1" sz="2000" b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kumimoji="1" sz="2000" b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kumimoji="1" sz="2000" b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kumimoji="1" sz="2000" b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just" eaLnBrk="0" fontAlgn="base" hangingPunct="0">
              <a:lnSpc>
                <a:spcPts val="23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defRPr kumimoji="1" sz="2000" b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just" eaLnBrk="0" fontAlgn="base" hangingPunct="0">
              <a:lnSpc>
                <a:spcPts val="23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defRPr kumimoji="1" sz="2000" b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just" eaLnBrk="0" fontAlgn="base" hangingPunct="0">
              <a:lnSpc>
                <a:spcPts val="23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defRPr kumimoji="1" sz="2000" b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just" eaLnBrk="0" fontAlgn="base" hangingPunct="0">
              <a:lnSpc>
                <a:spcPts val="23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defRPr kumimoji="1" sz="2000"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>
              <a:lnSpc>
                <a:spcPct val="100000"/>
              </a:lnSpc>
            </a:pPr>
            <a:r>
              <a:rPr lang="en-US" sz="4000" dirty="0" smtClean="0">
                <a:solidFill>
                  <a:srgbClr val="0000FF"/>
                </a:solidFill>
                <a:latin typeface="Calibri" pitchFamily="34" charset="0"/>
                <a:cs typeface="Calibri" pitchFamily="34" charset="0"/>
              </a:rPr>
              <a:t>Corsica simulation of ITER hybrid mode operation scenario</a:t>
            </a:r>
            <a:endParaRPr lang="en-GB" sz="4000" dirty="0" smtClean="0">
              <a:solidFill>
                <a:srgbClr val="0000FF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150608" y="3274391"/>
            <a:ext cx="9552790" cy="27469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>
              <a:defRPr kumimoji="1" sz="2000"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kumimoji="1" sz="2000" b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kumimoji="1" sz="2000" b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kumimoji="1" sz="2000" b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kumimoji="1" sz="2000" b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just" eaLnBrk="0" fontAlgn="base" hangingPunct="0">
              <a:lnSpc>
                <a:spcPts val="23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defRPr kumimoji="1" sz="2000" b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just" eaLnBrk="0" fontAlgn="base" hangingPunct="0">
              <a:lnSpc>
                <a:spcPts val="23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defRPr kumimoji="1" sz="2000" b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just" eaLnBrk="0" fontAlgn="base" hangingPunct="0">
              <a:lnSpc>
                <a:spcPts val="23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defRPr kumimoji="1" sz="2000" b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just" eaLnBrk="0" fontAlgn="base" hangingPunct="0">
              <a:lnSpc>
                <a:spcPts val="23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defRPr kumimoji="1" sz="2000"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/>
            <a:r>
              <a:rPr lang="en-GB" sz="2400" u="sng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S.H. </a:t>
            </a:r>
            <a:r>
              <a:rPr lang="en-GB" sz="2400" u="sng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Kim</a:t>
            </a:r>
            <a:r>
              <a:rPr lang="en-GB" sz="2400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GB" sz="2400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and T.A. Casper</a:t>
            </a:r>
          </a:p>
          <a:p>
            <a:pPr algn="ctr"/>
            <a:endParaRPr lang="en-GB" sz="2400" baseline="30000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  <a:p>
            <a:pPr algn="ctr"/>
            <a:r>
              <a:rPr lang="en-GB" sz="2400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ITER Organization, St Paul </a:t>
            </a:r>
            <a:r>
              <a:rPr lang="en-GB" sz="2400" dirty="0" err="1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lez</a:t>
            </a:r>
            <a:r>
              <a:rPr lang="en-GB" sz="2400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 Durance, France</a:t>
            </a:r>
          </a:p>
          <a:p>
            <a:pPr algn="ctr"/>
            <a:endParaRPr lang="en-GB" sz="2400" dirty="0" smtClean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  <a:p>
            <a:pPr algn="ctr"/>
            <a:r>
              <a:rPr lang="en-GB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Acknowledgement : LLNL, ITER/Monaco</a:t>
            </a:r>
          </a:p>
          <a:p>
            <a:pPr algn="ctr"/>
            <a:r>
              <a:rPr lang="en-GB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R.H. </a:t>
            </a:r>
            <a:r>
              <a:rPr lang="en-GB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Bulmer, L</a:t>
            </a:r>
            <a:r>
              <a:rPr lang="en-GB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. </a:t>
            </a:r>
            <a:r>
              <a:rPr lang="en-GB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LoDestro, </a:t>
            </a:r>
            <a:r>
              <a:rPr lang="en-GB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W</a:t>
            </a:r>
            <a:r>
              <a:rPr lang="en-GB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. Meyer and D. Pearlstein (LLNL) </a:t>
            </a:r>
            <a:r>
              <a:rPr lang="en-GB" b="0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– Corsica </a:t>
            </a:r>
            <a:r>
              <a:rPr lang="en-GB" b="0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collaboration</a:t>
            </a:r>
          </a:p>
          <a:p>
            <a:pPr algn="ctr"/>
            <a:r>
              <a:rPr lang="en-GB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J. Garcia (CEA), </a:t>
            </a:r>
            <a:r>
              <a:rPr lang="en-GB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M. Henderson (ITER), </a:t>
            </a:r>
            <a:r>
              <a:rPr lang="en-GB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C.E Kessel (PPPL) and T. Oikawa (ITER) </a:t>
            </a:r>
          </a:p>
          <a:p>
            <a:pPr algn="ctr"/>
            <a:r>
              <a:rPr lang="en-GB" b="0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– useful discussions</a:t>
            </a:r>
            <a:endParaRPr lang="en-GB" b="0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  <a:p>
            <a:pPr algn="ctr"/>
            <a:endParaRPr lang="en-GB" b="0" dirty="0" smtClean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err="1" smtClean="0">
                <a:latin typeface="Calibri" pitchFamily="34" charset="0"/>
                <a:cs typeface="Calibri" pitchFamily="34" charset="0"/>
              </a:rPr>
              <a:t>Premagnetization</a:t>
            </a:r>
            <a:endParaRPr lang="en-GB" dirty="0" smtClean="0">
              <a:latin typeface="Calibri" pitchFamily="34" charset="0"/>
              <a:cs typeface="Calibri" pitchFamily="34" charset="0"/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13086542"/>
              </p:ext>
            </p:extLst>
          </p:nvPr>
        </p:nvGraphicFramePr>
        <p:xfrm>
          <a:off x="5791202" y="771525"/>
          <a:ext cx="4114798" cy="541475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16741"/>
                <a:gridCol w="896859"/>
                <a:gridCol w="905319"/>
                <a:gridCol w="895879"/>
              </a:tblGrid>
              <a:tr h="238940">
                <a:tc>
                  <a:txBody>
                    <a:bodyPr/>
                    <a:lstStyle/>
                    <a:p>
                      <a:r>
                        <a:rPr lang="en-GB" sz="1200" b="1" dirty="0" smtClean="0">
                          <a:solidFill>
                            <a:srgbClr val="000000"/>
                          </a:solidFill>
                        </a:rPr>
                        <a:t>At SOF (t=1359s)</a:t>
                      </a:r>
                      <a:endParaRPr lang="en-GB" sz="1200" b="1" dirty="0">
                        <a:solidFill>
                          <a:srgbClr val="000000"/>
                        </a:solidFill>
                      </a:endParaRPr>
                    </a:p>
                  </a:txBody>
                  <a:tcPr marL="18000" marR="18000" marT="18000" marB="18000"/>
                </a:tc>
                <a:tc>
                  <a:txBody>
                    <a:bodyPr/>
                    <a:lstStyle/>
                    <a:p>
                      <a:r>
                        <a:rPr lang="en-GB" sz="1200" dirty="0" smtClean="0">
                          <a:solidFill>
                            <a:srgbClr val="000000"/>
                          </a:solidFill>
                        </a:rPr>
                        <a:t>ref</a:t>
                      </a:r>
                      <a:endParaRPr lang="en-GB" sz="1200" dirty="0">
                        <a:solidFill>
                          <a:srgbClr val="000000"/>
                        </a:solidFill>
                      </a:endParaRPr>
                    </a:p>
                  </a:txBody>
                  <a:tcPr marL="18000" marR="18000" marT="18000" marB="18000"/>
                </a:tc>
                <a:tc>
                  <a:txBody>
                    <a:bodyPr/>
                    <a:lstStyle/>
                    <a:p>
                      <a:r>
                        <a:rPr lang="en-GB" sz="1200" dirty="0" smtClean="0">
                          <a:solidFill>
                            <a:srgbClr val="000000"/>
                          </a:solidFill>
                        </a:rPr>
                        <a:t>Pre-mag20</a:t>
                      </a:r>
                      <a:endParaRPr lang="en-GB" sz="1200" dirty="0">
                        <a:solidFill>
                          <a:srgbClr val="000000"/>
                        </a:solidFill>
                      </a:endParaRPr>
                    </a:p>
                  </a:txBody>
                  <a:tcPr marL="18000" marR="18000" marT="18000" marB="18000"/>
                </a:tc>
                <a:tc>
                  <a:txBody>
                    <a:bodyPr/>
                    <a:lstStyle/>
                    <a:p>
                      <a:r>
                        <a:rPr lang="en-GB" sz="1200" dirty="0" smtClean="0">
                          <a:solidFill>
                            <a:srgbClr val="000000"/>
                          </a:solidFill>
                        </a:rPr>
                        <a:t>Pre-mag40</a:t>
                      </a:r>
                      <a:endParaRPr lang="en-GB" sz="1200" dirty="0">
                        <a:solidFill>
                          <a:srgbClr val="000000"/>
                        </a:solidFill>
                      </a:endParaRPr>
                    </a:p>
                  </a:txBody>
                  <a:tcPr marL="18000" marR="18000" marT="18000" marB="18000"/>
                </a:tc>
              </a:tr>
              <a:tr h="258195">
                <a:tc>
                  <a:txBody>
                    <a:bodyPr/>
                    <a:lstStyle/>
                    <a:p>
                      <a:r>
                        <a:rPr lang="en-GB" sz="1200" b="1" dirty="0" err="1" smtClean="0">
                          <a:solidFill>
                            <a:srgbClr val="000000"/>
                          </a:solidFill>
                        </a:rPr>
                        <a:t>W</a:t>
                      </a:r>
                      <a:r>
                        <a:rPr lang="en-GB" sz="1200" b="1" baseline="-25000" dirty="0" err="1" smtClean="0">
                          <a:solidFill>
                            <a:srgbClr val="000000"/>
                          </a:solidFill>
                        </a:rPr>
                        <a:t>th</a:t>
                      </a:r>
                      <a:r>
                        <a:rPr lang="en-GB" sz="1200" b="1" baseline="0" dirty="0" smtClean="0">
                          <a:solidFill>
                            <a:srgbClr val="000000"/>
                          </a:solidFill>
                        </a:rPr>
                        <a:t> [MJ]</a:t>
                      </a:r>
                      <a:endParaRPr lang="en-GB" sz="1200" b="1" dirty="0">
                        <a:solidFill>
                          <a:srgbClr val="000000"/>
                        </a:solidFill>
                      </a:endParaRPr>
                    </a:p>
                  </a:txBody>
                  <a:tcPr marL="18000" marR="18000" marT="18000" marB="18000"/>
                </a:tc>
                <a:tc>
                  <a:txBody>
                    <a:bodyPr/>
                    <a:lstStyle/>
                    <a:p>
                      <a:r>
                        <a:rPr lang="en-GB" sz="1200" dirty="0" smtClean="0">
                          <a:solidFill>
                            <a:srgbClr val="000000"/>
                          </a:solidFill>
                        </a:rPr>
                        <a:t>361.3</a:t>
                      </a:r>
                      <a:endParaRPr lang="en-GB" sz="1200" dirty="0">
                        <a:solidFill>
                          <a:srgbClr val="000000"/>
                        </a:solidFill>
                      </a:endParaRPr>
                    </a:p>
                  </a:txBody>
                  <a:tcPr marL="18000" marR="18000" marT="18000" marB="18000"/>
                </a:tc>
                <a:tc>
                  <a:txBody>
                    <a:bodyPr/>
                    <a:lstStyle/>
                    <a:p>
                      <a:r>
                        <a:rPr lang="en-GB" sz="1200" dirty="0" smtClean="0">
                          <a:solidFill>
                            <a:srgbClr val="000000"/>
                          </a:solidFill>
                        </a:rPr>
                        <a:t>361.5</a:t>
                      </a:r>
                      <a:endParaRPr lang="en-GB" sz="1200" dirty="0">
                        <a:solidFill>
                          <a:srgbClr val="000000"/>
                        </a:solidFill>
                      </a:endParaRPr>
                    </a:p>
                  </a:txBody>
                  <a:tcPr marL="18000" marR="18000" marT="18000" marB="18000"/>
                </a:tc>
                <a:tc>
                  <a:txBody>
                    <a:bodyPr/>
                    <a:lstStyle/>
                    <a:p>
                      <a:r>
                        <a:rPr lang="en-GB" sz="1200" dirty="0" smtClean="0">
                          <a:solidFill>
                            <a:srgbClr val="000000"/>
                          </a:solidFill>
                        </a:rPr>
                        <a:t>361.4</a:t>
                      </a:r>
                      <a:endParaRPr lang="en-GB" sz="1200" dirty="0">
                        <a:solidFill>
                          <a:srgbClr val="000000"/>
                        </a:solidFill>
                      </a:endParaRPr>
                    </a:p>
                  </a:txBody>
                  <a:tcPr marL="18000" marR="18000" marT="18000" marB="18000"/>
                </a:tc>
              </a:tr>
              <a:tr h="258195">
                <a:tc>
                  <a:txBody>
                    <a:bodyPr/>
                    <a:lstStyle/>
                    <a:p>
                      <a:r>
                        <a:rPr lang="en-GB" sz="1200" b="1" dirty="0" smtClean="0">
                          <a:solidFill>
                            <a:srgbClr val="000000"/>
                          </a:solidFill>
                        </a:rPr>
                        <a:t>H</a:t>
                      </a:r>
                      <a:r>
                        <a:rPr lang="en-GB" sz="1200" b="1" baseline="-25000" dirty="0" smtClean="0">
                          <a:solidFill>
                            <a:srgbClr val="000000"/>
                          </a:solidFill>
                        </a:rPr>
                        <a:t>98</a:t>
                      </a:r>
                      <a:endParaRPr lang="en-GB" sz="1200" b="1" baseline="-25000" dirty="0">
                        <a:solidFill>
                          <a:srgbClr val="000000"/>
                        </a:solidFill>
                      </a:endParaRPr>
                    </a:p>
                  </a:txBody>
                  <a:tcPr marL="18000" marR="18000" marT="18000" marB="18000"/>
                </a:tc>
                <a:tc>
                  <a:txBody>
                    <a:bodyPr/>
                    <a:lstStyle/>
                    <a:p>
                      <a:r>
                        <a:rPr lang="en-GB" sz="1200" dirty="0" smtClean="0">
                          <a:solidFill>
                            <a:srgbClr val="000000"/>
                          </a:solidFill>
                        </a:rPr>
                        <a:t>1.237</a:t>
                      </a:r>
                      <a:endParaRPr lang="en-GB" sz="1200" dirty="0">
                        <a:solidFill>
                          <a:srgbClr val="000000"/>
                        </a:solidFill>
                      </a:endParaRPr>
                    </a:p>
                  </a:txBody>
                  <a:tcPr marL="18000" marR="18000" marT="18000" marB="18000"/>
                </a:tc>
                <a:tc>
                  <a:txBody>
                    <a:bodyPr/>
                    <a:lstStyle/>
                    <a:p>
                      <a:r>
                        <a:rPr lang="en-GB" sz="1200" dirty="0" smtClean="0">
                          <a:solidFill>
                            <a:srgbClr val="000000"/>
                          </a:solidFill>
                        </a:rPr>
                        <a:t>1.238</a:t>
                      </a:r>
                      <a:endParaRPr lang="en-GB" sz="1200" dirty="0">
                        <a:solidFill>
                          <a:srgbClr val="000000"/>
                        </a:solidFill>
                      </a:endParaRPr>
                    </a:p>
                  </a:txBody>
                  <a:tcPr marL="18000" marR="18000" marT="18000" marB="18000"/>
                </a:tc>
                <a:tc>
                  <a:txBody>
                    <a:bodyPr/>
                    <a:lstStyle/>
                    <a:p>
                      <a:r>
                        <a:rPr lang="en-GB" sz="1200" dirty="0" smtClean="0">
                          <a:solidFill>
                            <a:srgbClr val="000000"/>
                          </a:solidFill>
                        </a:rPr>
                        <a:t>1.238</a:t>
                      </a:r>
                      <a:endParaRPr lang="en-GB" sz="1200" dirty="0">
                        <a:solidFill>
                          <a:srgbClr val="000000"/>
                        </a:solidFill>
                      </a:endParaRPr>
                    </a:p>
                  </a:txBody>
                  <a:tcPr marL="18000" marR="18000" marT="18000" marB="18000"/>
                </a:tc>
              </a:tr>
              <a:tr h="258195">
                <a:tc>
                  <a:txBody>
                    <a:bodyPr/>
                    <a:lstStyle/>
                    <a:p>
                      <a:r>
                        <a:rPr lang="el-GR" sz="1200" b="1" dirty="0" smtClean="0">
                          <a:solidFill>
                            <a:srgbClr val="000000"/>
                          </a:solidFill>
                        </a:rPr>
                        <a:t>β</a:t>
                      </a:r>
                      <a:r>
                        <a:rPr lang="en-GB" sz="1200" b="1" baseline="-25000" dirty="0" smtClean="0">
                          <a:solidFill>
                            <a:srgbClr val="000000"/>
                          </a:solidFill>
                        </a:rPr>
                        <a:t>N</a:t>
                      </a:r>
                    </a:p>
                  </a:txBody>
                  <a:tcPr marL="18000" marR="18000" marT="18000" marB="18000"/>
                </a:tc>
                <a:tc>
                  <a:txBody>
                    <a:bodyPr/>
                    <a:lstStyle/>
                    <a:p>
                      <a:r>
                        <a:rPr lang="en-GB" sz="1200" dirty="0" smtClean="0">
                          <a:solidFill>
                            <a:srgbClr val="000000"/>
                          </a:solidFill>
                        </a:rPr>
                        <a:t>2.516</a:t>
                      </a:r>
                      <a:endParaRPr lang="en-GB" sz="1200" dirty="0">
                        <a:solidFill>
                          <a:srgbClr val="000000"/>
                        </a:solidFill>
                      </a:endParaRPr>
                    </a:p>
                  </a:txBody>
                  <a:tcPr marL="18000" marR="18000" marT="18000" marB="18000"/>
                </a:tc>
                <a:tc>
                  <a:txBody>
                    <a:bodyPr/>
                    <a:lstStyle/>
                    <a:p>
                      <a:r>
                        <a:rPr lang="en-GB" sz="1200" dirty="0" smtClean="0">
                          <a:solidFill>
                            <a:srgbClr val="000000"/>
                          </a:solidFill>
                        </a:rPr>
                        <a:t>2.517</a:t>
                      </a:r>
                      <a:endParaRPr lang="en-GB" sz="1200" dirty="0">
                        <a:solidFill>
                          <a:srgbClr val="000000"/>
                        </a:solidFill>
                      </a:endParaRPr>
                    </a:p>
                  </a:txBody>
                  <a:tcPr marL="18000" marR="18000" marT="18000" marB="18000"/>
                </a:tc>
                <a:tc>
                  <a:txBody>
                    <a:bodyPr/>
                    <a:lstStyle/>
                    <a:p>
                      <a:r>
                        <a:rPr lang="en-GB" sz="1200" dirty="0" smtClean="0">
                          <a:solidFill>
                            <a:srgbClr val="000000"/>
                          </a:solidFill>
                        </a:rPr>
                        <a:t>2.518</a:t>
                      </a:r>
                      <a:endParaRPr lang="en-GB" sz="1200" dirty="0">
                        <a:solidFill>
                          <a:srgbClr val="000000"/>
                        </a:solidFill>
                      </a:endParaRPr>
                    </a:p>
                  </a:txBody>
                  <a:tcPr marL="18000" marR="18000" marT="18000" marB="18000"/>
                </a:tc>
              </a:tr>
              <a:tr h="258195">
                <a:tc>
                  <a:txBody>
                    <a:bodyPr/>
                    <a:lstStyle/>
                    <a:p>
                      <a:r>
                        <a:rPr lang="el-GR" sz="1200" b="1" dirty="0" smtClean="0">
                          <a:solidFill>
                            <a:srgbClr val="000000"/>
                          </a:solidFill>
                        </a:rPr>
                        <a:t>β</a:t>
                      </a:r>
                      <a:r>
                        <a:rPr lang="en-GB" sz="1200" b="1" baseline="-25000" dirty="0" smtClean="0"/>
                        <a:t>p</a:t>
                      </a:r>
                      <a:endParaRPr lang="en-GB" sz="1200" b="1" baseline="-25000" dirty="0"/>
                    </a:p>
                  </a:txBody>
                  <a:tcPr marL="18000" marR="18000" marT="18000" marB="18000"/>
                </a:tc>
                <a:tc>
                  <a:txBody>
                    <a:bodyPr/>
                    <a:lstStyle/>
                    <a:p>
                      <a:r>
                        <a:rPr lang="en-GB" sz="1200" dirty="0" smtClean="0">
                          <a:solidFill>
                            <a:srgbClr val="000000"/>
                          </a:solidFill>
                        </a:rPr>
                        <a:t>0.815</a:t>
                      </a:r>
                      <a:endParaRPr lang="en-GB" sz="1200" dirty="0">
                        <a:solidFill>
                          <a:srgbClr val="000000"/>
                        </a:solidFill>
                      </a:endParaRPr>
                    </a:p>
                  </a:txBody>
                  <a:tcPr marL="18000" marR="18000" marT="18000" marB="18000"/>
                </a:tc>
                <a:tc>
                  <a:txBody>
                    <a:bodyPr/>
                    <a:lstStyle/>
                    <a:p>
                      <a:r>
                        <a:rPr lang="en-GB" sz="1200" dirty="0" smtClean="0">
                          <a:solidFill>
                            <a:srgbClr val="000000"/>
                          </a:solidFill>
                        </a:rPr>
                        <a:t>0.815</a:t>
                      </a:r>
                      <a:endParaRPr lang="en-GB" sz="1200" dirty="0">
                        <a:solidFill>
                          <a:srgbClr val="000000"/>
                        </a:solidFill>
                      </a:endParaRPr>
                    </a:p>
                  </a:txBody>
                  <a:tcPr marL="18000" marR="18000" marT="18000" marB="18000"/>
                </a:tc>
                <a:tc>
                  <a:txBody>
                    <a:bodyPr/>
                    <a:lstStyle/>
                    <a:p>
                      <a:r>
                        <a:rPr lang="en-GB" sz="1200" dirty="0" smtClean="0">
                          <a:solidFill>
                            <a:srgbClr val="000000"/>
                          </a:solidFill>
                        </a:rPr>
                        <a:t>0.815</a:t>
                      </a:r>
                      <a:endParaRPr lang="en-GB" sz="1200" dirty="0">
                        <a:solidFill>
                          <a:srgbClr val="000000"/>
                        </a:solidFill>
                      </a:endParaRPr>
                    </a:p>
                  </a:txBody>
                  <a:tcPr marL="18000" marR="18000" marT="18000" marB="18000"/>
                </a:tc>
              </a:tr>
              <a:tr h="258195">
                <a:tc>
                  <a:txBody>
                    <a:bodyPr/>
                    <a:lstStyle/>
                    <a:p>
                      <a:r>
                        <a:rPr lang="en-GB" sz="1200" b="1" dirty="0" smtClean="0">
                          <a:solidFill>
                            <a:srgbClr val="000000"/>
                          </a:solidFill>
                        </a:rPr>
                        <a:t>l</a:t>
                      </a:r>
                      <a:r>
                        <a:rPr lang="en-GB" sz="1200" b="1" baseline="-25000" dirty="0" smtClean="0">
                          <a:solidFill>
                            <a:srgbClr val="000000"/>
                          </a:solidFill>
                        </a:rPr>
                        <a:t>i</a:t>
                      </a:r>
                      <a:r>
                        <a:rPr lang="en-GB" sz="1200" b="1" dirty="0" smtClean="0">
                          <a:solidFill>
                            <a:srgbClr val="000000"/>
                          </a:solidFill>
                        </a:rPr>
                        <a:t>(3)</a:t>
                      </a:r>
                      <a:endParaRPr lang="en-GB" sz="1200" b="1" dirty="0">
                        <a:solidFill>
                          <a:srgbClr val="000000"/>
                        </a:solidFill>
                      </a:endParaRPr>
                    </a:p>
                  </a:txBody>
                  <a:tcPr marL="18000" marR="18000" marT="18000" marB="18000"/>
                </a:tc>
                <a:tc>
                  <a:txBody>
                    <a:bodyPr/>
                    <a:lstStyle/>
                    <a:p>
                      <a:r>
                        <a:rPr lang="en-GB" sz="1200" dirty="0" smtClean="0">
                          <a:solidFill>
                            <a:srgbClr val="000000"/>
                          </a:solidFill>
                        </a:rPr>
                        <a:t>0.745</a:t>
                      </a:r>
                      <a:endParaRPr lang="en-GB" sz="1200" dirty="0">
                        <a:solidFill>
                          <a:srgbClr val="000000"/>
                        </a:solidFill>
                      </a:endParaRPr>
                    </a:p>
                  </a:txBody>
                  <a:tcPr marL="18000" marR="18000" marT="18000" marB="18000"/>
                </a:tc>
                <a:tc>
                  <a:txBody>
                    <a:bodyPr/>
                    <a:lstStyle/>
                    <a:p>
                      <a:r>
                        <a:rPr lang="en-GB" sz="1200" dirty="0" smtClean="0">
                          <a:solidFill>
                            <a:schemeClr val="bg2"/>
                          </a:solidFill>
                        </a:rPr>
                        <a:t>0.743</a:t>
                      </a:r>
                      <a:endParaRPr lang="en-GB" sz="1200" dirty="0">
                        <a:solidFill>
                          <a:schemeClr val="bg2"/>
                        </a:solidFill>
                      </a:endParaRPr>
                    </a:p>
                  </a:txBody>
                  <a:tcPr marL="18000" marR="18000" marT="18000" marB="18000"/>
                </a:tc>
                <a:tc>
                  <a:txBody>
                    <a:bodyPr/>
                    <a:lstStyle/>
                    <a:p>
                      <a:r>
                        <a:rPr lang="en-GB" sz="1200" dirty="0" smtClean="0">
                          <a:solidFill>
                            <a:schemeClr val="bg2"/>
                          </a:solidFill>
                        </a:rPr>
                        <a:t>0.738</a:t>
                      </a:r>
                      <a:endParaRPr lang="en-GB" sz="1200" dirty="0">
                        <a:solidFill>
                          <a:schemeClr val="bg2"/>
                        </a:solidFill>
                      </a:endParaRPr>
                    </a:p>
                  </a:txBody>
                  <a:tcPr marL="18000" marR="18000" marT="18000" marB="18000"/>
                </a:tc>
              </a:tr>
              <a:tr h="258195">
                <a:tc>
                  <a:txBody>
                    <a:bodyPr/>
                    <a:lstStyle/>
                    <a:p>
                      <a:r>
                        <a:rPr lang="en-GB" sz="1200" b="1" dirty="0" smtClean="0">
                          <a:solidFill>
                            <a:srgbClr val="000000"/>
                          </a:solidFill>
                        </a:rPr>
                        <a:t>q(0)</a:t>
                      </a:r>
                      <a:endParaRPr lang="en-GB" sz="1200" b="1" dirty="0">
                        <a:solidFill>
                          <a:srgbClr val="000000"/>
                        </a:solidFill>
                      </a:endParaRPr>
                    </a:p>
                  </a:txBody>
                  <a:tcPr marL="18000" marR="18000" marT="18000" marB="18000"/>
                </a:tc>
                <a:tc>
                  <a:txBody>
                    <a:bodyPr/>
                    <a:lstStyle/>
                    <a:p>
                      <a:r>
                        <a:rPr lang="en-GB" sz="1200" dirty="0" smtClean="0">
                          <a:solidFill>
                            <a:srgbClr val="000000"/>
                          </a:solidFill>
                        </a:rPr>
                        <a:t>0.982</a:t>
                      </a:r>
                      <a:endParaRPr lang="en-GB" sz="1200" dirty="0">
                        <a:solidFill>
                          <a:srgbClr val="000000"/>
                        </a:solidFill>
                      </a:endParaRPr>
                    </a:p>
                  </a:txBody>
                  <a:tcPr marL="18000" marR="18000" marT="18000" marB="18000"/>
                </a:tc>
                <a:tc>
                  <a:txBody>
                    <a:bodyPr/>
                    <a:lstStyle/>
                    <a:p>
                      <a:r>
                        <a:rPr lang="en-GB" sz="1200" dirty="0" smtClean="0">
                          <a:solidFill>
                            <a:schemeClr val="bg2"/>
                          </a:solidFill>
                        </a:rPr>
                        <a:t>0.975</a:t>
                      </a:r>
                      <a:endParaRPr lang="en-GB" sz="1200" dirty="0">
                        <a:solidFill>
                          <a:schemeClr val="bg2"/>
                        </a:solidFill>
                      </a:endParaRPr>
                    </a:p>
                  </a:txBody>
                  <a:tcPr marL="18000" marR="18000" marT="18000" marB="18000"/>
                </a:tc>
                <a:tc>
                  <a:txBody>
                    <a:bodyPr/>
                    <a:lstStyle/>
                    <a:p>
                      <a:r>
                        <a:rPr lang="en-GB" sz="1200" dirty="0" smtClean="0">
                          <a:solidFill>
                            <a:schemeClr val="bg2"/>
                          </a:solidFill>
                        </a:rPr>
                        <a:t>1.041</a:t>
                      </a:r>
                      <a:endParaRPr lang="en-GB" sz="1200" dirty="0">
                        <a:solidFill>
                          <a:schemeClr val="bg2"/>
                        </a:solidFill>
                      </a:endParaRPr>
                    </a:p>
                  </a:txBody>
                  <a:tcPr marL="18000" marR="18000" marT="18000" marB="18000"/>
                </a:tc>
              </a:tr>
              <a:tr h="258195">
                <a:tc>
                  <a:txBody>
                    <a:bodyPr/>
                    <a:lstStyle/>
                    <a:p>
                      <a:r>
                        <a:rPr lang="en-GB" sz="1200" b="1" dirty="0" err="1" smtClean="0">
                          <a:solidFill>
                            <a:srgbClr val="000000"/>
                          </a:solidFill>
                        </a:rPr>
                        <a:t>q</a:t>
                      </a:r>
                      <a:r>
                        <a:rPr lang="en-GB" sz="1200" b="1" baseline="-25000" dirty="0" err="1" smtClean="0">
                          <a:solidFill>
                            <a:srgbClr val="000000"/>
                          </a:solidFill>
                        </a:rPr>
                        <a:t>min</a:t>
                      </a:r>
                      <a:endParaRPr lang="en-GB" sz="1200" b="1" baseline="-25000" dirty="0">
                        <a:solidFill>
                          <a:srgbClr val="000000"/>
                        </a:solidFill>
                      </a:endParaRPr>
                    </a:p>
                  </a:txBody>
                  <a:tcPr marL="18000" marR="18000" marT="18000" marB="18000"/>
                </a:tc>
                <a:tc>
                  <a:txBody>
                    <a:bodyPr/>
                    <a:lstStyle/>
                    <a:p>
                      <a:r>
                        <a:rPr lang="en-GB" sz="1200" dirty="0" smtClean="0">
                          <a:solidFill>
                            <a:srgbClr val="000000"/>
                          </a:solidFill>
                        </a:rPr>
                        <a:t>0.971</a:t>
                      </a:r>
                      <a:endParaRPr lang="en-GB" sz="1200" dirty="0">
                        <a:solidFill>
                          <a:srgbClr val="000000"/>
                        </a:solidFill>
                      </a:endParaRPr>
                    </a:p>
                  </a:txBody>
                  <a:tcPr marL="18000" marR="18000" marT="18000" marB="18000"/>
                </a:tc>
                <a:tc>
                  <a:txBody>
                    <a:bodyPr/>
                    <a:lstStyle/>
                    <a:p>
                      <a:r>
                        <a:rPr lang="en-GB" sz="1200" dirty="0" smtClean="0">
                          <a:solidFill>
                            <a:srgbClr val="000000"/>
                          </a:solidFill>
                        </a:rPr>
                        <a:t>0.970</a:t>
                      </a:r>
                      <a:endParaRPr lang="en-GB" sz="1200" dirty="0">
                        <a:solidFill>
                          <a:srgbClr val="000000"/>
                        </a:solidFill>
                      </a:endParaRPr>
                    </a:p>
                  </a:txBody>
                  <a:tcPr marL="18000" marR="18000" marT="18000" marB="18000"/>
                </a:tc>
                <a:tc>
                  <a:txBody>
                    <a:bodyPr/>
                    <a:lstStyle/>
                    <a:p>
                      <a:r>
                        <a:rPr lang="en-GB" sz="1200" dirty="0" smtClean="0">
                          <a:solidFill>
                            <a:srgbClr val="000000"/>
                          </a:solidFill>
                        </a:rPr>
                        <a:t>0.974</a:t>
                      </a:r>
                      <a:endParaRPr lang="en-GB" sz="1200" dirty="0">
                        <a:solidFill>
                          <a:srgbClr val="000000"/>
                        </a:solidFill>
                      </a:endParaRPr>
                    </a:p>
                  </a:txBody>
                  <a:tcPr marL="18000" marR="18000" marT="18000" marB="18000"/>
                </a:tc>
              </a:tr>
              <a:tr h="258195">
                <a:tc>
                  <a:txBody>
                    <a:bodyPr/>
                    <a:lstStyle/>
                    <a:p>
                      <a:r>
                        <a:rPr lang="en-GB" sz="1200" b="1" dirty="0" smtClean="0">
                          <a:solidFill>
                            <a:srgbClr val="000000"/>
                          </a:solidFill>
                        </a:rPr>
                        <a:t>min(q)</a:t>
                      </a:r>
                      <a:endParaRPr lang="en-GB" sz="1200" b="1" dirty="0">
                        <a:solidFill>
                          <a:srgbClr val="000000"/>
                        </a:solidFill>
                      </a:endParaRPr>
                    </a:p>
                  </a:txBody>
                  <a:tcPr marL="18000" marR="18000" marT="18000" marB="18000"/>
                </a:tc>
                <a:tc>
                  <a:txBody>
                    <a:bodyPr/>
                    <a:lstStyle/>
                    <a:p>
                      <a:r>
                        <a:rPr lang="en-GB" sz="1200" dirty="0" smtClean="0">
                          <a:solidFill>
                            <a:srgbClr val="000000"/>
                          </a:solidFill>
                        </a:rPr>
                        <a:t>0.970</a:t>
                      </a:r>
                      <a:endParaRPr lang="en-GB" sz="1200" dirty="0">
                        <a:solidFill>
                          <a:srgbClr val="000000"/>
                        </a:solidFill>
                      </a:endParaRPr>
                    </a:p>
                  </a:txBody>
                  <a:tcPr marL="18000" marR="18000" marT="18000" marB="18000"/>
                </a:tc>
                <a:tc>
                  <a:txBody>
                    <a:bodyPr/>
                    <a:lstStyle/>
                    <a:p>
                      <a:r>
                        <a:rPr lang="en-GB" sz="1200" dirty="0" smtClean="0">
                          <a:solidFill>
                            <a:srgbClr val="000000"/>
                          </a:solidFill>
                        </a:rPr>
                        <a:t>0.970</a:t>
                      </a:r>
                      <a:endParaRPr lang="en-GB" sz="1200" dirty="0">
                        <a:solidFill>
                          <a:srgbClr val="000000"/>
                        </a:solidFill>
                      </a:endParaRPr>
                    </a:p>
                  </a:txBody>
                  <a:tcPr marL="18000" marR="18000" marT="18000" marB="18000"/>
                </a:tc>
                <a:tc>
                  <a:txBody>
                    <a:bodyPr/>
                    <a:lstStyle/>
                    <a:p>
                      <a:r>
                        <a:rPr lang="en-GB" sz="1200" dirty="0" smtClean="0">
                          <a:solidFill>
                            <a:srgbClr val="000000"/>
                          </a:solidFill>
                        </a:rPr>
                        <a:t>0.974</a:t>
                      </a:r>
                      <a:endParaRPr lang="en-GB" sz="1200" dirty="0">
                        <a:solidFill>
                          <a:srgbClr val="000000"/>
                        </a:solidFill>
                      </a:endParaRPr>
                    </a:p>
                  </a:txBody>
                  <a:tcPr marL="18000" marR="18000" marT="18000" marB="18000"/>
                </a:tc>
              </a:tr>
              <a:tr h="258195">
                <a:tc>
                  <a:txBody>
                    <a:bodyPr/>
                    <a:lstStyle/>
                    <a:p>
                      <a:r>
                        <a:rPr lang="en-GB" sz="1200" b="1" dirty="0" smtClean="0">
                          <a:solidFill>
                            <a:srgbClr val="000000"/>
                          </a:solidFill>
                        </a:rPr>
                        <a:t>I</a:t>
                      </a:r>
                      <a:r>
                        <a:rPr lang="en-GB" sz="1200" b="1" baseline="-25000" dirty="0" smtClean="0">
                          <a:solidFill>
                            <a:srgbClr val="000000"/>
                          </a:solidFill>
                        </a:rPr>
                        <a:t>BS</a:t>
                      </a:r>
                      <a:r>
                        <a:rPr lang="en-GB" sz="1200" b="1" dirty="0" smtClean="0">
                          <a:solidFill>
                            <a:srgbClr val="000000"/>
                          </a:solidFill>
                        </a:rPr>
                        <a:t> [MA]</a:t>
                      </a:r>
                      <a:endParaRPr lang="en-GB" sz="1200" b="1" dirty="0">
                        <a:solidFill>
                          <a:srgbClr val="000000"/>
                        </a:solidFill>
                      </a:endParaRPr>
                    </a:p>
                  </a:txBody>
                  <a:tcPr marL="18000" marR="18000" marT="18000" marB="18000"/>
                </a:tc>
                <a:tc>
                  <a:txBody>
                    <a:bodyPr/>
                    <a:lstStyle/>
                    <a:p>
                      <a:r>
                        <a:rPr lang="en-GB" sz="1200" dirty="0" smtClean="0">
                          <a:solidFill>
                            <a:srgbClr val="000000"/>
                          </a:solidFill>
                        </a:rPr>
                        <a:t>3.76</a:t>
                      </a:r>
                      <a:endParaRPr lang="en-GB" sz="1200" dirty="0">
                        <a:solidFill>
                          <a:srgbClr val="000000"/>
                        </a:solidFill>
                      </a:endParaRPr>
                    </a:p>
                  </a:txBody>
                  <a:tcPr marL="18000" marR="18000" marT="18000" marB="18000"/>
                </a:tc>
                <a:tc>
                  <a:txBody>
                    <a:bodyPr/>
                    <a:lstStyle/>
                    <a:p>
                      <a:r>
                        <a:rPr lang="en-GB" sz="1200" dirty="0" smtClean="0">
                          <a:solidFill>
                            <a:srgbClr val="000000"/>
                          </a:solidFill>
                        </a:rPr>
                        <a:t>3.77</a:t>
                      </a:r>
                      <a:endParaRPr lang="en-GB" sz="1200" dirty="0">
                        <a:solidFill>
                          <a:srgbClr val="000000"/>
                        </a:solidFill>
                      </a:endParaRPr>
                    </a:p>
                  </a:txBody>
                  <a:tcPr marL="18000" marR="18000" marT="18000" marB="18000"/>
                </a:tc>
                <a:tc>
                  <a:txBody>
                    <a:bodyPr/>
                    <a:lstStyle/>
                    <a:p>
                      <a:r>
                        <a:rPr lang="en-GB" sz="1200" dirty="0" smtClean="0">
                          <a:solidFill>
                            <a:srgbClr val="000000"/>
                          </a:solidFill>
                        </a:rPr>
                        <a:t>3.78</a:t>
                      </a:r>
                      <a:endParaRPr lang="en-GB" sz="1200" dirty="0">
                        <a:solidFill>
                          <a:srgbClr val="000000"/>
                        </a:solidFill>
                      </a:endParaRPr>
                    </a:p>
                  </a:txBody>
                  <a:tcPr marL="18000" marR="18000" marT="18000" marB="18000"/>
                </a:tc>
              </a:tr>
              <a:tr h="258195">
                <a:tc>
                  <a:txBody>
                    <a:bodyPr/>
                    <a:lstStyle/>
                    <a:p>
                      <a:r>
                        <a:rPr lang="en-GB" sz="1200" b="1" dirty="0" smtClean="0">
                          <a:solidFill>
                            <a:srgbClr val="000000"/>
                          </a:solidFill>
                        </a:rPr>
                        <a:t>I</a:t>
                      </a:r>
                      <a:r>
                        <a:rPr lang="en-GB" sz="1200" b="1" baseline="-25000" dirty="0" smtClean="0">
                          <a:solidFill>
                            <a:srgbClr val="000000"/>
                          </a:solidFill>
                        </a:rPr>
                        <a:t>NB</a:t>
                      </a:r>
                      <a:r>
                        <a:rPr lang="en-GB" sz="1200" b="1" dirty="0" smtClean="0">
                          <a:solidFill>
                            <a:srgbClr val="000000"/>
                          </a:solidFill>
                        </a:rPr>
                        <a:t> [MA]</a:t>
                      </a:r>
                      <a:endParaRPr lang="en-GB" sz="1200" b="1" dirty="0">
                        <a:solidFill>
                          <a:srgbClr val="000000"/>
                        </a:solidFill>
                      </a:endParaRPr>
                    </a:p>
                  </a:txBody>
                  <a:tcPr marL="18000" marR="18000" marT="18000" marB="18000"/>
                </a:tc>
                <a:tc>
                  <a:txBody>
                    <a:bodyPr/>
                    <a:lstStyle/>
                    <a:p>
                      <a:r>
                        <a:rPr lang="en-GB" sz="1200" dirty="0" smtClean="0">
                          <a:solidFill>
                            <a:srgbClr val="000000"/>
                          </a:solidFill>
                        </a:rPr>
                        <a:t>2.49</a:t>
                      </a:r>
                      <a:endParaRPr lang="en-GB" sz="1200" dirty="0">
                        <a:solidFill>
                          <a:srgbClr val="000000"/>
                        </a:solidFill>
                      </a:endParaRPr>
                    </a:p>
                  </a:txBody>
                  <a:tcPr marL="18000" marR="18000" marT="18000" marB="18000"/>
                </a:tc>
                <a:tc>
                  <a:txBody>
                    <a:bodyPr/>
                    <a:lstStyle/>
                    <a:p>
                      <a:r>
                        <a:rPr lang="en-GB" sz="1200" dirty="0" smtClean="0">
                          <a:solidFill>
                            <a:srgbClr val="000000"/>
                          </a:solidFill>
                        </a:rPr>
                        <a:t>2.49</a:t>
                      </a:r>
                      <a:endParaRPr lang="en-GB" sz="1200" dirty="0">
                        <a:solidFill>
                          <a:srgbClr val="000000"/>
                        </a:solidFill>
                      </a:endParaRPr>
                    </a:p>
                  </a:txBody>
                  <a:tcPr marL="18000" marR="18000" marT="18000" marB="18000"/>
                </a:tc>
                <a:tc>
                  <a:txBody>
                    <a:bodyPr/>
                    <a:lstStyle/>
                    <a:p>
                      <a:r>
                        <a:rPr lang="en-GB" sz="1200" dirty="0" smtClean="0">
                          <a:solidFill>
                            <a:srgbClr val="000000"/>
                          </a:solidFill>
                        </a:rPr>
                        <a:t>2.49</a:t>
                      </a:r>
                      <a:endParaRPr lang="en-GB" sz="1200" dirty="0">
                        <a:solidFill>
                          <a:srgbClr val="000000"/>
                        </a:solidFill>
                      </a:endParaRPr>
                    </a:p>
                  </a:txBody>
                  <a:tcPr marL="18000" marR="18000" marT="18000" marB="18000"/>
                </a:tc>
              </a:tr>
              <a:tr h="258195">
                <a:tc>
                  <a:txBody>
                    <a:bodyPr/>
                    <a:lstStyle/>
                    <a:p>
                      <a:r>
                        <a:rPr lang="en-GB" sz="1200" b="1" dirty="0" smtClean="0">
                          <a:solidFill>
                            <a:srgbClr val="000000"/>
                          </a:solidFill>
                        </a:rPr>
                        <a:t>I</a:t>
                      </a:r>
                      <a:r>
                        <a:rPr lang="en-GB" sz="1200" b="1" baseline="-25000" dirty="0" smtClean="0">
                          <a:solidFill>
                            <a:srgbClr val="000000"/>
                          </a:solidFill>
                        </a:rPr>
                        <a:t>EC</a:t>
                      </a:r>
                      <a:r>
                        <a:rPr lang="en-GB" sz="1200" b="1" dirty="0" smtClean="0">
                          <a:solidFill>
                            <a:srgbClr val="000000"/>
                          </a:solidFill>
                        </a:rPr>
                        <a:t>/I</a:t>
                      </a:r>
                      <a:r>
                        <a:rPr lang="en-GB" sz="1200" b="1" baseline="-25000" dirty="0" smtClean="0">
                          <a:solidFill>
                            <a:srgbClr val="000000"/>
                          </a:solidFill>
                        </a:rPr>
                        <a:t>LH</a:t>
                      </a:r>
                      <a:r>
                        <a:rPr lang="en-GB" sz="1200" b="1" dirty="0" smtClean="0">
                          <a:solidFill>
                            <a:srgbClr val="000000"/>
                          </a:solidFill>
                        </a:rPr>
                        <a:t> [MA]</a:t>
                      </a:r>
                      <a:endParaRPr lang="en-GB" sz="1200" b="1" dirty="0">
                        <a:solidFill>
                          <a:srgbClr val="000000"/>
                        </a:solidFill>
                      </a:endParaRPr>
                    </a:p>
                  </a:txBody>
                  <a:tcPr marL="18000" marR="18000" marT="18000" marB="18000"/>
                </a:tc>
                <a:tc>
                  <a:txBody>
                    <a:bodyPr/>
                    <a:lstStyle/>
                    <a:p>
                      <a:r>
                        <a:rPr lang="en-GB" sz="1200" dirty="0" smtClean="0">
                          <a:solidFill>
                            <a:srgbClr val="000000"/>
                          </a:solidFill>
                        </a:rPr>
                        <a:t>0.41/-</a:t>
                      </a:r>
                      <a:endParaRPr lang="en-GB" sz="1200" dirty="0">
                        <a:solidFill>
                          <a:srgbClr val="000000"/>
                        </a:solidFill>
                      </a:endParaRPr>
                    </a:p>
                  </a:txBody>
                  <a:tcPr marL="18000" marR="18000" marT="18000" marB="18000"/>
                </a:tc>
                <a:tc>
                  <a:txBody>
                    <a:bodyPr/>
                    <a:lstStyle/>
                    <a:p>
                      <a:r>
                        <a:rPr lang="en-GB" sz="1200" dirty="0" smtClean="0">
                          <a:solidFill>
                            <a:srgbClr val="000000"/>
                          </a:solidFill>
                        </a:rPr>
                        <a:t>0.41/-</a:t>
                      </a:r>
                      <a:endParaRPr lang="en-GB" sz="1200" dirty="0">
                        <a:solidFill>
                          <a:srgbClr val="000000"/>
                        </a:solidFill>
                      </a:endParaRPr>
                    </a:p>
                  </a:txBody>
                  <a:tcPr marL="18000" marR="18000" marT="18000" marB="18000"/>
                </a:tc>
                <a:tc>
                  <a:txBody>
                    <a:bodyPr/>
                    <a:lstStyle/>
                    <a:p>
                      <a:r>
                        <a:rPr lang="en-GB" sz="1200" dirty="0" smtClean="0">
                          <a:solidFill>
                            <a:srgbClr val="000000"/>
                          </a:solidFill>
                        </a:rPr>
                        <a:t>0.41/-</a:t>
                      </a:r>
                      <a:endParaRPr lang="en-GB" sz="1200" dirty="0">
                        <a:solidFill>
                          <a:srgbClr val="000000"/>
                        </a:solidFill>
                      </a:endParaRPr>
                    </a:p>
                  </a:txBody>
                  <a:tcPr marL="18000" marR="18000" marT="18000" marB="18000"/>
                </a:tc>
              </a:tr>
              <a:tr h="258195">
                <a:tc>
                  <a:txBody>
                    <a:bodyPr/>
                    <a:lstStyle/>
                    <a:p>
                      <a:r>
                        <a:rPr lang="en-GB" sz="1200" b="1" dirty="0" smtClean="0">
                          <a:solidFill>
                            <a:srgbClr val="000000"/>
                          </a:solidFill>
                        </a:rPr>
                        <a:t>P</a:t>
                      </a:r>
                      <a:r>
                        <a:rPr lang="el-GR" sz="1200" b="1" baseline="-25000" dirty="0" smtClean="0">
                          <a:solidFill>
                            <a:srgbClr val="000000"/>
                          </a:solidFill>
                        </a:rPr>
                        <a:t>α</a:t>
                      </a:r>
                      <a:r>
                        <a:rPr lang="en-GB" sz="1200" b="1" dirty="0" smtClean="0">
                          <a:solidFill>
                            <a:srgbClr val="000000"/>
                          </a:solidFill>
                        </a:rPr>
                        <a:t> [MW]</a:t>
                      </a:r>
                      <a:endParaRPr lang="en-GB" sz="1200" b="1" dirty="0">
                        <a:solidFill>
                          <a:srgbClr val="000000"/>
                        </a:solidFill>
                      </a:endParaRPr>
                    </a:p>
                  </a:txBody>
                  <a:tcPr marL="18000" marR="18000" marT="18000" marB="18000"/>
                </a:tc>
                <a:tc>
                  <a:txBody>
                    <a:bodyPr/>
                    <a:lstStyle/>
                    <a:p>
                      <a:r>
                        <a:rPr lang="en-GB" sz="1200" dirty="0" smtClean="0">
                          <a:solidFill>
                            <a:srgbClr val="000000"/>
                          </a:solidFill>
                        </a:rPr>
                        <a:t>100.9</a:t>
                      </a:r>
                      <a:endParaRPr lang="en-GB" sz="1200" dirty="0">
                        <a:solidFill>
                          <a:srgbClr val="000000"/>
                        </a:solidFill>
                      </a:endParaRPr>
                    </a:p>
                  </a:txBody>
                  <a:tcPr marL="18000" marR="18000" marT="18000" marB="18000"/>
                </a:tc>
                <a:tc>
                  <a:txBody>
                    <a:bodyPr/>
                    <a:lstStyle/>
                    <a:p>
                      <a:r>
                        <a:rPr lang="en-GB" sz="1200" dirty="0" smtClean="0">
                          <a:solidFill>
                            <a:srgbClr val="000000"/>
                          </a:solidFill>
                        </a:rPr>
                        <a:t>101.0</a:t>
                      </a:r>
                      <a:endParaRPr lang="en-GB" sz="1200" dirty="0">
                        <a:solidFill>
                          <a:srgbClr val="000000"/>
                        </a:solidFill>
                      </a:endParaRPr>
                    </a:p>
                  </a:txBody>
                  <a:tcPr marL="18000" marR="18000" marT="18000" marB="18000"/>
                </a:tc>
                <a:tc>
                  <a:txBody>
                    <a:bodyPr/>
                    <a:lstStyle/>
                    <a:p>
                      <a:r>
                        <a:rPr lang="en-GB" sz="1200" dirty="0" smtClean="0">
                          <a:solidFill>
                            <a:srgbClr val="000000"/>
                          </a:solidFill>
                        </a:rPr>
                        <a:t>101.0</a:t>
                      </a:r>
                      <a:endParaRPr lang="en-GB" sz="1200" dirty="0">
                        <a:solidFill>
                          <a:srgbClr val="000000"/>
                        </a:solidFill>
                      </a:endParaRPr>
                    </a:p>
                  </a:txBody>
                  <a:tcPr marL="18000" marR="18000" marT="18000" marB="18000"/>
                </a:tc>
              </a:tr>
              <a:tr h="258195">
                <a:tc>
                  <a:txBody>
                    <a:bodyPr/>
                    <a:lstStyle/>
                    <a:p>
                      <a:r>
                        <a:rPr lang="en-GB" sz="1200" b="1" dirty="0" err="1" smtClean="0">
                          <a:solidFill>
                            <a:srgbClr val="000000"/>
                          </a:solidFill>
                        </a:rPr>
                        <a:t>P</a:t>
                      </a:r>
                      <a:r>
                        <a:rPr lang="en-GB" sz="1200" b="1" baseline="-25000" dirty="0" err="1" smtClean="0">
                          <a:solidFill>
                            <a:srgbClr val="000000"/>
                          </a:solidFill>
                        </a:rPr>
                        <a:t>loss</a:t>
                      </a:r>
                      <a:r>
                        <a:rPr lang="en-GB" sz="1200" b="1" dirty="0" smtClean="0">
                          <a:solidFill>
                            <a:srgbClr val="000000"/>
                          </a:solidFill>
                        </a:rPr>
                        <a:t> [MW]</a:t>
                      </a:r>
                      <a:endParaRPr lang="en-GB" sz="1200" b="1" dirty="0">
                        <a:solidFill>
                          <a:srgbClr val="000000"/>
                        </a:solidFill>
                      </a:endParaRPr>
                    </a:p>
                  </a:txBody>
                  <a:tcPr marL="18000" marR="18000" marT="18000" marB="18000"/>
                </a:tc>
                <a:tc>
                  <a:txBody>
                    <a:bodyPr/>
                    <a:lstStyle/>
                    <a:p>
                      <a:r>
                        <a:rPr lang="en-GB" sz="1200" dirty="0" smtClean="0">
                          <a:solidFill>
                            <a:srgbClr val="000000"/>
                          </a:solidFill>
                        </a:rPr>
                        <a:t>116.7</a:t>
                      </a:r>
                      <a:endParaRPr lang="en-GB" sz="1200" dirty="0">
                        <a:solidFill>
                          <a:srgbClr val="000000"/>
                        </a:solidFill>
                      </a:endParaRPr>
                    </a:p>
                  </a:txBody>
                  <a:tcPr marL="18000" marR="18000" marT="18000" marB="18000"/>
                </a:tc>
                <a:tc>
                  <a:txBody>
                    <a:bodyPr/>
                    <a:lstStyle/>
                    <a:p>
                      <a:r>
                        <a:rPr lang="en-GB" sz="1200" dirty="0" smtClean="0">
                          <a:solidFill>
                            <a:srgbClr val="000000"/>
                          </a:solidFill>
                        </a:rPr>
                        <a:t>116.9</a:t>
                      </a:r>
                      <a:endParaRPr lang="en-GB" sz="1200" dirty="0">
                        <a:solidFill>
                          <a:srgbClr val="000000"/>
                        </a:solidFill>
                      </a:endParaRPr>
                    </a:p>
                  </a:txBody>
                  <a:tcPr marL="18000" marR="18000" marT="18000" marB="18000"/>
                </a:tc>
                <a:tc>
                  <a:txBody>
                    <a:bodyPr/>
                    <a:lstStyle/>
                    <a:p>
                      <a:r>
                        <a:rPr lang="en-GB" sz="1200" dirty="0" smtClean="0">
                          <a:solidFill>
                            <a:srgbClr val="000000"/>
                          </a:solidFill>
                        </a:rPr>
                        <a:t>116.8</a:t>
                      </a:r>
                      <a:endParaRPr lang="en-GB" sz="1200" dirty="0">
                        <a:solidFill>
                          <a:srgbClr val="000000"/>
                        </a:solidFill>
                      </a:endParaRPr>
                    </a:p>
                  </a:txBody>
                  <a:tcPr marL="18000" marR="18000" marT="18000" marB="18000"/>
                </a:tc>
              </a:tr>
              <a:tr h="258195">
                <a:tc>
                  <a:txBody>
                    <a:bodyPr/>
                    <a:lstStyle/>
                    <a:p>
                      <a:r>
                        <a:rPr lang="en-GB" sz="1200" b="1" dirty="0" err="1" smtClean="0">
                          <a:solidFill>
                            <a:srgbClr val="000000"/>
                          </a:solidFill>
                        </a:rPr>
                        <a:t>P</a:t>
                      </a:r>
                      <a:r>
                        <a:rPr lang="en-GB" sz="1200" b="1" baseline="-25000" dirty="0" err="1" smtClean="0">
                          <a:solidFill>
                            <a:srgbClr val="000000"/>
                          </a:solidFill>
                        </a:rPr>
                        <a:t>aux</a:t>
                      </a:r>
                      <a:r>
                        <a:rPr lang="en-GB" sz="1200" b="1" baseline="-25000" dirty="0" smtClean="0">
                          <a:solidFill>
                            <a:srgbClr val="000000"/>
                          </a:solidFill>
                        </a:rPr>
                        <a:t> </a:t>
                      </a:r>
                      <a:r>
                        <a:rPr lang="en-GB" sz="1200" b="1" dirty="0" smtClean="0">
                          <a:solidFill>
                            <a:srgbClr val="000000"/>
                          </a:solidFill>
                        </a:rPr>
                        <a:t>[MW]</a:t>
                      </a:r>
                      <a:endParaRPr lang="en-GB" sz="1200" b="1" dirty="0">
                        <a:solidFill>
                          <a:srgbClr val="000000"/>
                        </a:solidFill>
                      </a:endParaRPr>
                    </a:p>
                  </a:txBody>
                  <a:tcPr marL="18000" marR="18000" marT="18000" marB="18000"/>
                </a:tc>
                <a:tc>
                  <a:txBody>
                    <a:bodyPr/>
                    <a:lstStyle/>
                    <a:p>
                      <a:r>
                        <a:rPr lang="en-GB" sz="1200" dirty="0" smtClean="0">
                          <a:solidFill>
                            <a:srgbClr val="000000"/>
                          </a:solidFill>
                        </a:rPr>
                        <a:t>52.30</a:t>
                      </a:r>
                      <a:endParaRPr lang="en-GB" sz="1200" dirty="0">
                        <a:solidFill>
                          <a:srgbClr val="000000"/>
                        </a:solidFill>
                      </a:endParaRPr>
                    </a:p>
                  </a:txBody>
                  <a:tcPr marL="18000" marR="18000" marT="18000" marB="18000"/>
                </a:tc>
                <a:tc>
                  <a:txBody>
                    <a:bodyPr/>
                    <a:lstStyle/>
                    <a:p>
                      <a:r>
                        <a:rPr lang="en-GB" sz="1200" dirty="0" smtClean="0">
                          <a:solidFill>
                            <a:srgbClr val="000000"/>
                          </a:solidFill>
                        </a:rPr>
                        <a:t>52.41</a:t>
                      </a:r>
                      <a:endParaRPr lang="en-GB" sz="1200" dirty="0">
                        <a:solidFill>
                          <a:srgbClr val="000000"/>
                        </a:solidFill>
                      </a:endParaRPr>
                    </a:p>
                  </a:txBody>
                  <a:tcPr marL="18000" marR="18000" marT="18000" marB="18000"/>
                </a:tc>
                <a:tc>
                  <a:txBody>
                    <a:bodyPr/>
                    <a:lstStyle/>
                    <a:p>
                      <a:r>
                        <a:rPr lang="en-GB" sz="1200" dirty="0" smtClean="0">
                          <a:solidFill>
                            <a:srgbClr val="000000"/>
                          </a:solidFill>
                        </a:rPr>
                        <a:t>52.30</a:t>
                      </a:r>
                      <a:endParaRPr lang="en-GB" sz="1200" dirty="0">
                        <a:solidFill>
                          <a:srgbClr val="000000"/>
                        </a:solidFill>
                      </a:endParaRPr>
                    </a:p>
                  </a:txBody>
                  <a:tcPr marL="18000" marR="18000" marT="18000" marB="18000"/>
                </a:tc>
              </a:tr>
              <a:tr h="258195">
                <a:tc>
                  <a:txBody>
                    <a:bodyPr/>
                    <a:lstStyle/>
                    <a:p>
                      <a:r>
                        <a:rPr lang="en-GB" sz="1200" b="1" dirty="0" smtClean="0">
                          <a:solidFill>
                            <a:srgbClr val="000000"/>
                          </a:solidFill>
                        </a:rPr>
                        <a:t>Q</a:t>
                      </a:r>
                      <a:endParaRPr lang="en-GB" sz="1200" b="1" dirty="0">
                        <a:solidFill>
                          <a:srgbClr val="000000"/>
                        </a:solidFill>
                      </a:endParaRPr>
                    </a:p>
                  </a:txBody>
                  <a:tcPr marL="18000" marR="18000" marT="18000" marB="18000"/>
                </a:tc>
                <a:tc>
                  <a:txBody>
                    <a:bodyPr/>
                    <a:lstStyle/>
                    <a:p>
                      <a:r>
                        <a:rPr lang="en-GB" sz="1200" dirty="0" smtClean="0">
                          <a:solidFill>
                            <a:srgbClr val="000000"/>
                          </a:solidFill>
                        </a:rPr>
                        <a:t>9.64</a:t>
                      </a:r>
                      <a:endParaRPr lang="en-GB" sz="1200" dirty="0">
                        <a:solidFill>
                          <a:srgbClr val="000000"/>
                        </a:solidFill>
                      </a:endParaRPr>
                    </a:p>
                  </a:txBody>
                  <a:tcPr marL="18000" marR="18000" marT="18000" marB="18000"/>
                </a:tc>
                <a:tc>
                  <a:txBody>
                    <a:bodyPr/>
                    <a:lstStyle/>
                    <a:p>
                      <a:r>
                        <a:rPr lang="en-GB" sz="1200" dirty="0" smtClean="0">
                          <a:solidFill>
                            <a:srgbClr val="000000"/>
                          </a:solidFill>
                        </a:rPr>
                        <a:t>9.63</a:t>
                      </a:r>
                      <a:endParaRPr lang="en-GB" sz="1200" dirty="0">
                        <a:solidFill>
                          <a:srgbClr val="000000"/>
                        </a:solidFill>
                      </a:endParaRPr>
                    </a:p>
                  </a:txBody>
                  <a:tcPr marL="18000" marR="18000" marT="18000" marB="18000"/>
                </a:tc>
                <a:tc>
                  <a:txBody>
                    <a:bodyPr/>
                    <a:lstStyle/>
                    <a:p>
                      <a:r>
                        <a:rPr lang="en-GB" sz="1200" dirty="0" smtClean="0">
                          <a:solidFill>
                            <a:srgbClr val="000000"/>
                          </a:solidFill>
                        </a:rPr>
                        <a:t>9.65</a:t>
                      </a:r>
                      <a:endParaRPr lang="en-GB" sz="1200" dirty="0">
                        <a:solidFill>
                          <a:srgbClr val="000000"/>
                        </a:solidFill>
                      </a:endParaRPr>
                    </a:p>
                  </a:txBody>
                  <a:tcPr marL="18000" marR="18000" marT="18000" marB="18000"/>
                </a:tc>
              </a:tr>
              <a:tr h="258195">
                <a:tc>
                  <a:txBody>
                    <a:bodyPr/>
                    <a:lstStyle/>
                    <a:p>
                      <a:r>
                        <a:rPr lang="en-GB" sz="1200" b="1" dirty="0" err="1" smtClean="0">
                          <a:solidFill>
                            <a:srgbClr val="000000"/>
                          </a:solidFill>
                        </a:rPr>
                        <a:t>T</a:t>
                      </a:r>
                      <a:r>
                        <a:rPr lang="en-GB" sz="1200" b="1" baseline="-25000" dirty="0" err="1" smtClean="0">
                          <a:solidFill>
                            <a:srgbClr val="000000"/>
                          </a:solidFill>
                        </a:rPr>
                        <a:t>e</a:t>
                      </a:r>
                      <a:r>
                        <a:rPr lang="en-GB" sz="1200" b="1" dirty="0" smtClean="0">
                          <a:solidFill>
                            <a:srgbClr val="000000"/>
                          </a:solidFill>
                        </a:rPr>
                        <a:t>(0) [</a:t>
                      </a:r>
                      <a:r>
                        <a:rPr lang="en-GB" sz="1200" b="1" dirty="0" err="1" smtClean="0">
                          <a:solidFill>
                            <a:srgbClr val="000000"/>
                          </a:solidFill>
                        </a:rPr>
                        <a:t>keV</a:t>
                      </a:r>
                      <a:r>
                        <a:rPr lang="en-GB" sz="1200" b="1" dirty="0" smtClean="0">
                          <a:solidFill>
                            <a:srgbClr val="000000"/>
                          </a:solidFill>
                        </a:rPr>
                        <a:t>] </a:t>
                      </a:r>
                      <a:endParaRPr lang="en-GB" sz="1200" b="1" dirty="0">
                        <a:solidFill>
                          <a:srgbClr val="000000"/>
                        </a:solidFill>
                      </a:endParaRPr>
                    </a:p>
                  </a:txBody>
                  <a:tcPr marL="18000" marR="18000" marT="18000" marB="18000"/>
                </a:tc>
                <a:tc>
                  <a:txBody>
                    <a:bodyPr/>
                    <a:lstStyle/>
                    <a:p>
                      <a:r>
                        <a:rPr lang="en-GB" sz="1200" dirty="0" smtClean="0">
                          <a:solidFill>
                            <a:srgbClr val="000000"/>
                          </a:solidFill>
                        </a:rPr>
                        <a:t>28.71</a:t>
                      </a:r>
                      <a:endParaRPr lang="en-GB" sz="1200" dirty="0">
                        <a:solidFill>
                          <a:srgbClr val="000000"/>
                        </a:solidFill>
                      </a:endParaRPr>
                    </a:p>
                  </a:txBody>
                  <a:tcPr marL="18000" marR="18000" marT="18000" marB="18000"/>
                </a:tc>
                <a:tc>
                  <a:txBody>
                    <a:bodyPr/>
                    <a:lstStyle/>
                    <a:p>
                      <a:r>
                        <a:rPr lang="en-GB" sz="1200" dirty="0" smtClean="0">
                          <a:solidFill>
                            <a:srgbClr val="000000"/>
                          </a:solidFill>
                        </a:rPr>
                        <a:t>28.91</a:t>
                      </a:r>
                      <a:endParaRPr lang="en-GB" sz="1200" dirty="0">
                        <a:solidFill>
                          <a:srgbClr val="000000"/>
                        </a:solidFill>
                      </a:endParaRPr>
                    </a:p>
                  </a:txBody>
                  <a:tcPr marL="18000" marR="18000" marT="18000" marB="18000"/>
                </a:tc>
                <a:tc>
                  <a:txBody>
                    <a:bodyPr/>
                    <a:lstStyle/>
                    <a:p>
                      <a:r>
                        <a:rPr lang="en-GB" sz="1200" dirty="0" smtClean="0">
                          <a:solidFill>
                            <a:srgbClr val="000000"/>
                          </a:solidFill>
                        </a:rPr>
                        <a:t>29.05</a:t>
                      </a:r>
                      <a:endParaRPr lang="en-GB" sz="1200" dirty="0">
                        <a:solidFill>
                          <a:srgbClr val="000000"/>
                        </a:solidFill>
                      </a:endParaRPr>
                    </a:p>
                  </a:txBody>
                  <a:tcPr marL="18000" marR="18000" marT="18000" marB="18000"/>
                </a:tc>
              </a:tr>
              <a:tr h="258195">
                <a:tc>
                  <a:txBody>
                    <a:bodyPr/>
                    <a:lstStyle/>
                    <a:p>
                      <a:r>
                        <a:rPr lang="en-GB" sz="1200" b="1" dirty="0" smtClean="0">
                          <a:solidFill>
                            <a:srgbClr val="000000"/>
                          </a:solidFill>
                        </a:rPr>
                        <a:t>T</a:t>
                      </a:r>
                      <a:r>
                        <a:rPr lang="en-GB" sz="1200" b="1" baseline="-25000" dirty="0" smtClean="0">
                          <a:solidFill>
                            <a:srgbClr val="000000"/>
                          </a:solidFill>
                        </a:rPr>
                        <a:t>i</a:t>
                      </a:r>
                      <a:r>
                        <a:rPr lang="en-GB" sz="1200" b="1" dirty="0" smtClean="0">
                          <a:solidFill>
                            <a:srgbClr val="000000"/>
                          </a:solidFill>
                        </a:rPr>
                        <a:t>(0)</a:t>
                      </a:r>
                      <a:r>
                        <a:rPr lang="en-GB" sz="1200" b="1" baseline="0" dirty="0" smtClean="0">
                          <a:solidFill>
                            <a:srgbClr val="000000"/>
                          </a:solidFill>
                        </a:rPr>
                        <a:t> [</a:t>
                      </a:r>
                      <a:r>
                        <a:rPr lang="en-GB" sz="1200" b="1" baseline="0" dirty="0" err="1" smtClean="0">
                          <a:solidFill>
                            <a:srgbClr val="000000"/>
                          </a:solidFill>
                        </a:rPr>
                        <a:t>keV</a:t>
                      </a:r>
                      <a:r>
                        <a:rPr lang="en-GB" sz="1200" b="1" baseline="0" dirty="0" smtClean="0">
                          <a:solidFill>
                            <a:srgbClr val="000000"/>
                          </a:solidFill>
                        </a:rPr>
                        <a:t>]</a:t>
                      </a:r>
                      <a:endParaRPr lang="en-GB" sz="1200" b="1" dirty="0">
                        <a:solidFill>
                          <a:srgbClr val="000000"/>
                        </a:solidFill>
                      </a:endParaRPr>
                    </a:p>
                  </a:txBody>
                  <a:tcPr marL="18000" marR="18000" marT="18000" marB="18000"/>
                </a:tc>
                <a:tc>
                  <a:txBody>
                    <a:bodyPr/>
                    <a:lstStyle/>
                    <a:p>
                      <a:r>
                        <a:rPr lang="en-GB" sz="1200" dirty="0" smtClean="0">
                          <a:solidFill>
                            <a:srgbClr val="000000"/>
                          </a:solidFill>
                        </a:rPr>
                        <a:t>29.31</a:t>
                      </a:r>
                      <a:endParaRPr lang="en-GB" sz="1200" dirty="0">
                        <a:solidFill>
                          <a:srgbClr val="000000"/>
                        </a:solidFill>
                      </a:endParaRPr>
                    </a:p>
                  </a:txBody>
                  <a:tcPr marL="18000" marR="18000" marT="18000" marB="18000"/>
                </a:tc>
                <a:tc>
                  <a:txBody>
                    <a:bodyPr/>
                    <a:lstStyle/>
                    <a:p>
                      <a:r>
                        <a:rPr lang="en-GB" sz="1200" dirty="0" smtClean="0">
                          <a:solidFill>
                            <a:srgbClr val="000000"/>
                          </a:solidFill>
                        </a:rPr>
                        <a:t>29.27</a:t>
                      </a:r>
                      <a:endParaRPr lang="en-GB" sz="1200" dirty="0">
                        <a:solidFill>
                          <a:srgbClr val="000000"/>
                        </a:solidFill>
                      </a:endParaRPr>
                    </a:p>
                  </a:txBody>
                  <a:tcPr marL="18000" marR="18000" marT="18000" marB="18000"/>
                </a:tc>
                <a:tc>
                  <a:txBody>
                    <a:bodyPr/>
                    <a:lstStyle/>
                    <a:p>
                      <a:r>
                        <a:rPr lang="en-GB" sz="1200" dirty="0" smtClean="0">
                          <a:solidFill>
                            <a:srgbClr val="000000"/>
                          </a:solidFill>
                        </a:rPr>
                        <a:t>29.10</a:t>
                      </a:r>
                      <a:endParaRPr lang="en-GB" sz="1200" dirty="0">
                        <a:solidFill>
                          <a:srgbClr val="000000"/>
                        </a:solidFill>
                      </a:endParaRPr>
                    </a:p>
                  </a:txBody>
                  <a:tcPr marL="18000" marR="18000" marT="18000" marB="18000"/>
                </a:tc>
              </a:tr>
              <a:tr h="258195">
                <a:tc>
                  <a:txBody>
                    <a:bodyPr/>
                    <a:lstStyle/>
                    <a:p>
                      <a:r>
                        <a:rPr lang="en-GB" sz="1200" b="1" dirty="0" err="1" smtClean="0">
                          <a:solidFill>
                            <a:srgbClr val="000000"/>
                          </a:solidFill>
                        </a:rPr>
                        <a:t>T</a:t>
                      </a:r>
                      <a:r>
                        <a:rPr lang="en-GB" sz="1200" b="1" baseline="-25000" dirty="0" err="1" smtClean="0">
                          <a:solidFill>
                            <a:srgbClr val="000000"/>
                          </a:solidFill>
                        </a:rPr>
                        <a:t>e</a:t>
                      </a:r>
                      <a:r>
                        <a:rPr lang="en-GB" sz="1200" b="1" dirty="0" smtClean="0">
                          <a:solidFill>
                            <a:srgbClr val="000000"/>
                          </a:solidFill>
                        </a:rPr>
                        <a:t>(0.95) [</a:t>
                      </a:r>
                      <a:r>
                        <a:rPr lang="en-GB" sz="1200" b="1" dirty="0" err="1" smtClean="0">
                          <a:solidFill>
                            <a:srgbClr val="000000"/>
                          </a:solidFill>
                        </a:rPr>
                        <a:t>keV</a:t>
                      </a:r>
                      <a:r>
                        <a:rPr lang="en-GB" sz="1200" b="1" dirty="0" smtClean="0">
                          <a:solidFill>
                            <a:srgbClr val="000000"/>
                          </a:solidFill>
                        </a:rPr>
                        <a:t>]</a:t>
                      </a:r>
                      <a:endParaRPr lang="en-GB" sz="1200" b="1" dirty="0">
                        <a:solidFill>
                          <a:srgbClr val="000000"/>
                        </a:solidFill>
                      </a:endParaRPr>
                    </a:p>
                  </a:txBody>
                  <a:tcPr marL="18000" marR="18000" marT="18000" marB="18000"/>
                </a:tc>
                <a:tc>
                  <a:txBody>
                    <a:bodyPr/>
                    <a:lstStyle/>
                    <a:p>
                      <a:r>
                        <a:rPr lang="en-GB" sz="1200" dirty="0" smtClean="0">
                          <a:solidFill>
                            <a:srgbClr val="000000"/>
                          </a:solidFill>
                        </a:rPr>
                        <a:t>3.56</a:t>
                      </a:r>
                      <a:endParaRPr lang="en-GB" sz="1200" dirty="0">
                        <a:solidFill>
                          <a:srgbClr val="000000"/>
                        </a:solidFill>
                      </a:endParaRPr>
                    </a:p>
                  </a:txBody>
                  <a:tcPr marL="18000" marR="18000" marT="18000" marB="18000"/>
                </a:tc>
                <a:tc>
                  <a:txBody>
                    <a:bodyPr/>
                    <a:lstStyle/>
                    <a:p>
                      <a:r>
                        <a:rPr lang="en-GB" sz="1200" dirty="0" smtClean="0">
                          <a:solidFill>
                            <a:srgbClr val="000000"/>
                          </a:solidFill>
                        </a:rPr>
                        <a:t>3.59</a:t>
                      </a:r>
                      <a:endParaRPr lang="en-GB" sz="1200" dirty="0">
                        <a:solidFill>
                          <a:srgbClr val="000000"/>
                        </a:solidFill>
                      </a:endParaRPr>
                    </a:p>
                  </a:txBody>
                  <a:tcPr marL="18000" marR="18000" marT="18000" marB="18000"/>
                </a:tc>
                <a:tc>
                  <a:txBody>
                    <a:bodyPr/>
                    <a:lstStyle/>
                    <a:p>
                      <a:r>
                        <a:rPr lang="en-GB" sz="1200" dirty="0" smtClean="0">
                          <a:solidFill>
                            <a:srgbClr val="000000"/>
                          </a:solidFill>
                        </a:rPr>
                        <a:t>3.61</a:t>
                      </a:r>
                      <a:endParaRPr lang="en-GB" sz="1200" dirty="0">
                        <a:solidFill>
                          <a:srgbClr val="000000"/>
                        </a:solidFill>
                      </a:endParaRPr>
                    </a:p>
                  </a:txBody>
                  <a:tcPr marL="18000" marR="18000" marT="18000" marB="18000"/>
                </a:tc>
              </a:tr>
              <a:tr h="270113">
                <a:tc>
                  <a:txBody>
                    <a:bodyPr/>
                    <a:lstStyle/>
                    <a:p>
                      <a:r>
                        <a:rPr lang="en-GB" sz="1200" b="1" dirty="0" smtClean="0">
                          <a:solidFill>
                            <a:srgbClr val="000000"/>
                          </a:solidFill>
                        </a:rPr>
                        <a:t>Flux(t=7.33s) [</a:t>
                      </a:r>
                      <a:r>
                        <a:rPr lang="en-GB" sz="1200" b="1" dirty="0" err="1" smtClean="0">
                          <a:solidFill>
                            <a:srgbClr val="000000"/>
                          </a:solidFill>
                        </a:rPr>
                        <a:t>Wb</a:t>
                      </a:r>
                      <a:r>
                        <a:rPr lang="en-GB" sz="1200" b="1" dirty="0" smtClean="0">
                          <a:solidFill>
                            <a:srgbClr val="000000"/>
                          </a:solidFill>
                        </a:rPr>
                        <a:t>]</a:t>
                      </a:r>
                      <a:endParaRPr lang="en-GB" sz="1200" b="1" dirty="0">
                        <a:solidFill>
                          <a:srgbClr val="000000"/>
                        </a:solidFill>
                      </a:endParaRPr>
                    </a:p>
                  </a:txBody>
                  <a:tcPr marL="18000" marR="18000" marT="18000" marB="18000"/>
                </a:tc>
                <a:tc>
                  <a:txBody>
                    <a:bodyPr/>
                    <a:lstStyle/>
                    <a:p>
                      <a:r>
                        <a:rPr lang="en-GB" sz="1200" dirty="0" smtClean="0">
                          <a:solidFill>
                            <a:srgbClr val="000000"/>
                          </a:solidFill>
                        </a:rPr>
                        <a:t>69.89</a:t>
                      </a:r>
                      <a:endParaRPr lang="en-GB" sz="1200" dirty="0">
                        <a:solidFill>
                          <a:srgbClr val="000000"/>
                        </a:solidFill>
                      </a:endParaRPr>
                    </a:p>
                  </a:txBody>
                  <a:tcPr marL="18000" marR="18000" marT="18000" marB="18000"/>
                </a:tc>
                <a:tc>
                  <a:txBody>
                    <a:bodyPr/>
                    <a:lstStyle/>
                    <a:p>
                      <a:r>
                        <a:rPr lang="en-GB" sz="1200" dirty="0" smtClean="0">
                          <a:solidFill>
                            <a:srgbClr val="0000FF"/>
                          </a:solidFill>
                        </a:rPr>
                        <a:t>49.69</a:t>
                      </a:r>
                      <a:endParaRPr lang="en-GB" sz="1200" dirty="0">
                        <a:solidFill>
                          <a:srgbClr val="0000FF"/>
                        </a:solidFill>
                      </a:endParaRPr>
                    </a:p>
                  </a:txBody>
                  <a:tcPr marL="18000" marR="18000" marT="18000" marB="18000"/>
                </a:tc>
                <a:tc>
                  <a:txBody>
                    <a:bodyPr/>
                    <a:lstStyle/>
                    <a:p>
                      <a:r>
                        <a:rPr lang="en-GB" sz="1200" dirty="0" smtClean="0">
                          <a:solidFill>
                            <a:srgbClr val="0000FF"/>
                          </a:solidFill>
                        </a:rPr>
                        <a:t>29.50</a:t>
                      </a:r>
                      <a:endParaRPr lang="en-GB" sz="1200" dirty="0">
                        <a:solidFill>
                          <a:srgbClr val="0000FF"/>
                        </a:solidFill>
                      </a:endParaRPr>
                    </a:p>
                  </a:txBody>
                  <a:tcPr marL="18000" marR="18000" marT="18000" marB="18000"/>
                </a:tc>
              </a:tr>
              <a:tr h="258195">
                <a:tc>
                  <a:txBody>
                    <a:bodyPr/>
                    <a:lstStyle/>
                    <a:p>
                      <a:r>
                        <a:rPr lang="en-GB" sz="1200" b="1" dirty="0" smtClean="0">
                          <a:solidFill>
                            <a:srgbClr val="000000"/>
                          </a:solidFill>
                        </a:rPr>
                        <a:t>Flux(SOF) [</a:t>
                      </a:r>
                      <a:r>
                        <a:rPr lang="en-GB" sz="1200" b="1" dirty="0" err="1" smtClean="0">
                          <a:solidFill>
                            <a:srgbClr val="000000"/>
                          </a:solidFill>
                        </a:rPr>
                        <a:t>Wb</a:t>
                      </a:r>
                      <a:r>
                        <a:rPr lang="en-GB" sz="1200" b="1" dirty="0" smtClean="0">
                          <a:solidFill>
                            <a:srgbClr val="000000"/>
                          </a:solidFill>
                        </a:rPr>
                        <a:t>]</a:t>
                      </a:r>
                      <a:endParaRPr lang="en-GB" sz="1200" b="1" dirty="0">
                        <a:solidFill>
                          <a:srgbClr val="000000"/>
                        </a:solidFill>
                      </a:endParaRPr>
                    </a:p>
                  </a:txBody>
                  <a:tcPr marL="18000" marR="18000" marT="18000" marB="18000"/>
                </a:tc>
                <a:tc>
                  <a:txBody>
                    <a:bodyPr/>
                    <a:lstStyle/>
                    <a:p>
                      <a:r>
                        <a:rPr lang="en-GB" sz="1200" dirty="0" smtClean="0">
                          <a:solidFill>
                            <a:srgbClr val="000000"/>
                          </a:solidFill>
                        </a:rPr>
                        <a:t>-90.22</a:t>
                      </a:r>
                      <a:endParaRPr lang="en-GB" sz="1200" dirty="0">
                        <a:solidFill>
                          <a:srgbClr val="000000"/>
                        </a:solidFill>
                      </a:endParaRPr>
                    </a:p>
                  </a:txBody>
                  <a:tcPr marL="18000" marR="18000" marT="18000" marB="18000"/>
                </a:tc>
                <a:tc>
                  <a:txBody>
                    <a:bodyPr/>
                    <a:lstStyle/>
                    <a:p>
                      <a:r>
                        <a:rPr lang="en-GB" sz="1200" dirty="0" smtClean="0">
                          <a:solidFill>
                            <a:srgbClr val="0000FF"/>
                          </a:solidFill>
                        </a:rPr>
                        <a:t>-110.25</a:t>
                      </a:r>
                      <a:endParaRPr lang="en-GB" sz="1200" dirty="0">
                        <a:solidFill>
                          <a:srgbClr val="0000FF"/>
                        </a:solidFill>
                      </a:endParaRPr>
                    </a:p>
                  </a:txBody>
                  <a:tcPr marL="18000" marR="18000" marT="18000" marB="18000"/>
                </a:tc>
                <a:tc>
                  <a:txBody>
                    <a:bodyPr/>
                    <a:lstStyle/>
                    <a:p>
                      <a:r>
                        <a:rPr lang="en-GB" sz="1200" dirty="0" smtClean="0">
                          <a:solidFill>
                            <a:srgbClr val="0000FF"/>
                          </a:solidFill>
                        </a:rPr>
                        <a:t>-130.23</a:t>
                      </a:r>
                      <a:endParaRPr lang="en-GB" sz="1200" dirty="0">
                        <a:solidFill>
                          <a:srgbClr val="0000FF"/>
                        </a:solidFill>
                      </a:endParaRPr>
                    </a:p>
                  </a:txBody>
                  <a:tcPr marL="18000" marR="18000" marT="18000" marB="18000"/>
                </a:tc>
              </a:tr>
            </a:tbl>
          </a:graphicData>
        </a:graphic>
      </p:graphicFrame>
      <p:sp>
        <p:nvSpPr>
          <p:cNvPr id="8" name="Rectangle 7"/>
          <p:cNvSpPr/>
          <p:nvPr/>
        </p:nvSpPr>
        <p:spPr>
          <a:xfrm>
            <a:off x="114300" y="771525"/>
            <a:ext cx="5600700" cy="54784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lnSpc>
                <a:spcPct val="100000"/>
              </a:lnSpc>
              <a:spcBef>
                <a:spcPts val="600"/>
              </a:spcBef>
              <a:buClrTx/>
            </a:pPr>
            <a:r>
              <a:rPr lang="en-GB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Avoiding CS coil lower limits (consuming less flux)</a:t>
            </a:r>
          </a:p>
          <a:p>
            <a:pPr marL="457200" indent="-457200" algn="l">
              <a:lnSpc>
                <a:spcPct val="100000"/>
              </a:lnSpc>
              <a:spcBef>
                <a:spcPts val="600"/>
              </a:spcBef>
              <a:buClrTx/>
              <a:buFont typeface="+mj-lt"/>
              <a:buAutoNum type="arabicPeriod"/>
            </a:pPr>
            <a:r>
              <a:rPr lang="en-GB" b="0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Early H&amp;CD or large bore start-up </a:t>
            </a:r>
          </a:p>
          <a:p>
            <a:pPr marL="457200" indent="-457200" algn="l">
              <a:lnSpc>
                <a:spcPct val="100000"/>
              </a:lnSpc>
              <a:spcBef>
                <a:spcPts val="600"/>
              </a:spcBef>
              <a:buClrTx/>
              <a:buFont typeface="+mj-lt"/>
              <a:buAutoNum type="arabicPeriod"/>
            </a:pPr>
            <a:r>
              <a:rPr lang="en-GB" b="0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Modified </a:t>
            </a:r>
            <a:r>
              <a:rPr lang="en-GB" b="0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shape evolution (flux consumption re-distribution)</a:t>
            </a:r>
            <a:endParaRPr lang="en-GB" b="0" dirty="0" smtClean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  <a:p>
            <a:pPr algn="l">
              <a:lnSpc>
                <a:spcPct val="100000"/>
              </a:lnSpc>
              <a:spcBef>
                <a:spcPts val="600"/>
              </a:spcBef>
              <a:buClrTx/>
            </a:pPr>
            <a:r>
              <a:rPr lang="en-GB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Avoiding PF coil upper limits (consuming more flux)</a:t>
            </a:r>
          </a:p>
          <a:p>
            <a:pPr marL="457200" indent="-457200" algn="l">
              <a:lnSpc>
                <a:spcPct val="100000"/>
              </a:lnSpc>
              <a:spcBef>
                <a:spcPts val="600"/>
              </a:spcBef>
              <a:buClrTx/>
              <a:buFont typeface="+mj-lt"/>
              <a:buAutoNum type="arabicPeriod"/>
            </a:pPr>
            <a:r>
              <a:rPr lang="en-GB" b="0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Late H&amp;CD or small bore start-up</a:t>
            </a:r>
          </a:p>
          <a:p>
            <a:pPr marL="457200" indent="-457200" algn="l">
              <a:lnSpc>
                <a:spcPct val="100000"/>
              </a:lnSpc>
              <a:spcBef>
                <a:spcPts val="600"/>
              </a:spcBef>
              <a:buClrTx/>
              <a:buFont typeface="+mj-lt"/>
              <a:buAutoNum type="arabicPeriod"/>
            </a:pPr>
            <a:r>
              <a:rPr lang="en-GB" b="0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Slow current ramp</a:t>
            </a:r>
          </a:p>
          <a:p>
            <a:pPr marL="457200" indent="-457200" algn="l">
              <a:lnSpc>
                <a:spcPct val="100000"/>
              </a:lnSpc>
              <a:spcBef>
                <a:spcPts val="600"/>
              </a:spcBef>
              <a:buClrTx/>
              <a:buFont typeface="+mj-lt"/>
              <a:buAutoNum type="arabicPeriod"/>
            </a:pPr>
            <a:r>
              <a:rPr lang="en-GB" b="0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Modified shape evolution</a:t>
            </a:r>
          </a:p>
          <a:p>
            <a:pPr marL="457200" indent="-457200" algn="l">
              <a:lnSpc>
                <a:spcPct val="100000"/>
              </a:lnSpc>
              <a:spcBef>
                <a:spcPts val="600"/>
              </a:spcBef>
              <a:buClrTx/>
              <a:buFont typeface="+mj-lt"/>
              <a:buAutoNum type="arabicPeriod"/>
            </a:pPr>
            <a:r>
              <a:rPr lang="en-GB" dirty="0" smtClean="0">
                <a:solidFill>
                  <a:srgbClr val="0000FF"/>
                </a:solidFill>
                <a:latin typeface="Calibri" pitchFamily="34" charset="0"/>
                <a:cs typeface="Calibri" pitchFamily="34" charset="0"/>
              </a:rPr>
              <a:t>Application </a:t>
            </a:r>
            <a:r>
              <a:rPr lang="en-GB" dirty="0">
                <a:solidFill>
                  <a:srgbClr val="0000FF"/>
                </a:solidFill>
                <a:latin typeface="Calibri" pitchFamily="34" charset="0"/>
                <a:cs typeface="Calibri" pitchFamily="34" charset="0"/>
              </a:rPr>
              <a:t>of </a:t>
            </a:r>
            <a:r>
              <a:rPr lang="en-GB" dirty="0" err="1" smtClean="0">
                <a:solidFill>
                  <a:srgbClr val="0000FF"/>
                </a:solidFill>
                <a:latin typeface="Calibri" pitchFamily="34" charset="0"/>
                <a:cs typeface="Calibri" pitchFamily="34" charset="0"/>
              </a:rPr>
              <a:t>premagnetization</a:t>
            </a:r>
            <a:r>
              <a:rPr lang="en-GB" dirty="0" smtClean="0">
                <a:solidFill>
                  <a:srgbClr val="0000FF"/>
                </a:solidFill>
                <a:latin typeface="Calibri" pitchFamily="34" charset="0"/>
                <a:cs typeface="Calibri" pitchFamily="34" charset="0"/>
              </a:rPr>
              <a:t> </a:t>
            </a:r>
            <a:br>
              <a:rPr lang="en-GB" dirty="0" smtClean="0">
                <a:solidFill>
                  <a:srgbClr val="0000FF"/>
                </a:solidFill>
                <a:latin typeface="Calibri" pitchFamily="34" charset="0"/>
                <a:cs typeface="Calibri" pitchFamily="34" charset="0"/>
              </a:rPr>
            </a:br>
            <a:r>
              <a:rPr lang="en-GB" dirty="0" smtClean="0">
                <a:solidFill>
                  <a:srgbClr val="0000FF"/>
                </a:solidFill>
                <a:latin typeface="Calibri" pitchFamily="34" charset="0"/>
                <a:cs typeface="Calibri" pitchFamily="34" charset="0"/>
              </a:rPr>
              <a:t>(</a:t>
            </a:r>
            <a:r>
              <a:rPr lang="en-GB" dirty="0">
                <a:solidFill>
                  <a:srgbClr val="0000FF"/>
                </a:solidFill>
                <a:latin typeface="Calibri" pitchFamily="34" charset="0"/>
                <a:cs typeface="Calibri" pitchFamily="34" charset="0"/>
              </a:rPr>
              <a:t>either 20Wb or 40Wb)</a:t>
            </a:r>
          </a:p>
          <a:p>
            <a:pPr marL="609600" lvl="1" indent="-342900" algn="l">
              <a:lnSpc>
                <a:spcPct val="100000"/>
              </a:lnSpc>
              <a:spcBef>
                <a:spcPts val="600"/>
              </a:spcBef>
              <a:buClrTx/>
              <a:buFont typeface="Wingdings" pitchFamily="2" charset="2"/>
              <a:buChar char="q"/>
            </a:pPr>
            <a:r>
              <a:rPr lang="en-GB" b="0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Very similar plasma parameters with the reference simulation</a:t>
            </a:r>
          </a:p>
          <a:p>
            <a:pPr marL="609600" lvl="1" indent="-342900" algn="l">
              <a:lnSpc>
                <a:spcPct val="100000"/>
              </a:lnSpc>
              <a:spcBef>
                <a:spcPts val="600"/>
              </a:spcBef>
              <a:buClrTx/>
              <a:buFont typeface="Wingdings" pitchFamily="2" charset="2"/>
              <a:buChar char="q"/>
            </a:pPr>
            <a:r>
              <a:rPr lang="en-GB" b="0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Different initial flux state, but similar flux consumption</a:t>
            </a:r>
          </a:p>
          <a:p>
            <a:pPr marL="609600" lvl="1" indent="-342900" algn="l">
              <a:lnSpc>
                <a:spcPct val="100000"/>
              </a:lnSpc>
              <a:spcBef>
                <a:spcPts val="600"/>
              </a:spcBef>
              <a:buClrTx/>
              <a:buFont typeface="Wingdings" pitchFamily="2" charset="2"/>
              <a:buChar char="q"/>
            </a:pPr>
            <a:r>
              <a:rPr lang="en-GB" b="0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Different coil current </a:t>
            </a:r>
            <a:r>
              <a:rPr lang="en-GB" b="0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evolutions</a:t>
            </a:r>
          </a:p>
        </p:txBody>
      </p:sp>
    </p:spTree>
    <p:extLst>
      <p:ext uri="{BB962C8B-B14F-4D97-AF65-F5344CB8AC3E}">
        <p14:creationId xmlns:p14="http://schemas.microsoft.com/office/powerpoint/2010/main" val="2034308455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>
                <a:latin typeface="Calibri" pitchFamily="34" charset="0"/>
                <a:cs typeface="Calibri" pitchFamily="34" charset="0"/>
              </a:rPr>
              <a:t>Coil current and flux state evolution</a:t>
            </a:r>
            <a:endParaRPr lang="en-GB" dirty="0" smtClean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29564" y="4843317"/>
            <a:ext cx="6135138" cy="10895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66700" indent="-266700">
              <a:lnSpc>
                <a:spcPct val="120000"/>
              </a:lnSpc>
              <a:buClrTx/>
              <a:buFont typeface="Arial" pitchFamily="34" charset="0"/>
              <a:buChar char="•"/>
            </a:pPr>
            <a:r>
              <a:rPr lang="en-US" sz="1800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Pre-magnetization using CEQ package in CORSICA</a:t>
            </a:r>
          </a:p>
          <a:p>
            <a:pPr marL="266700" indent="-266700">
              <a:lnSpc>
                <a:spcPct val="120000"/>
              </a:lnSpc>
              <a:buClrTx/>
              <a:buFont typeface="Arial" pitchFamily="34" charset="0"/>
              <a:buChar char="•"/>
            </a:pPr>
            <a:r>
              <a:rPr lang="en-US" sz="1800" dirty="0" smtClean="0">
                <a:solidFill>
                  <a:srgbClr val="CC6600"/>
                </a:solidFill>
                <a:latin typeface="Calibri" pitchFamily="34" charset="0"/>
                <a:cs typeface="Calibri" pitchFamily="34" charset="0"/>
              </a:rPr>
              <a:t>PF6 coil current limit is avoided with </a:t>
            </a:r>
            <a:r>
              <a:rPr lang="en-US" sz="1800" dirty="0" err="1" smtClean="0">
                <a:solidFill>
                  <a:srgbClr val="CC6600"/>
                </a:solidFill>
                <a:latin typeface="Calibri" pitchFamily="34" charset="0"/>
                <a:cs typeface="Calibri" pitchFamily="34" charset="0"/>
              </a:rPr>
              <a:t>premagnetization</a:t>
            </a:r>
            <a:endParaRPr lang="en-US" sz="1800" dirty="0" smtClean="0">
              <a:solidFill>
                <a:srgbClr val="CC6600"/>
              </a:solidFill>
              <a:latin typeface="Calibri" pitchFamily="34" charset="0"/>
              <a:cs typeface="Calibri" pitchFamily="34" charset="0"/>
            </a:endParaRPr>
          </a:p>
          <a:p>
            <a:pPr marL="266700" indent="-266700">
              <a:lnSpc>
                <a:spcPct val="120000"/>
              </a:lnSpc>
              <a:buClrTx/>
              <a:buFont typeface="Arial" pitchFamily="34" charset="0"/>
              <a:buChar char="•"/>
            </a:pPr>
            <a:r>
              <a:rPr lang="en-US" sz="1800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Shift of the flux state, no additional flux consumption</a:t>
            </a:r>
          </a:p>
        </p:txBody>
      </p:sp>
      <p:pic>
        <p:nvPicPr>
          <p:cNvPr id="2050" name="Picture 2" descr="C:\cygwin\home\kims12\Download\ITPA_IOS_figures\figures_EC_premag_PFcoils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33544" y="724095"/>
            <a:ext cx="4073244" cy="39810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cygwin\home\kims12\Download\ITPA_IOS_figures\figures_EC_premag_Flux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2121" y="3209978"/>
            <a:ext cx="3073879" cy="30388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cygwin\home\kims12\Download\ITPA_IOS_figures\figures_EC_premag_CScoils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941" y="742917"/>
            <a:ext cx="4366603" cy="39434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99062176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>
                <a:latin typeface="Calibri" pitchFamily="34" charset="0"/>
                <a:cs typeface="Calibri" pitchFamily="34" charset="0"/>
              </a:rPr>
              <a:t>Application of various HCD schemes</a:t>
            </a:r>
            <a:endParaRPr lang="en-GB" dirty="0" smtClean="0">
              <a:latin typeface="Calibri" pitchFamily="34" charset="0"/>
              <a:cs typeface="Calibri" pitchFamily="34" charset="0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29045974"/>
              </p:ext>
            </p:extLst>
          </p:nvPr>
        </p:nvGraphicFramePr>
        <p:xfrm>
          <a:off x="2828925" y="791215"/>
          <a:ext cx="7077075" cy="536194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52525"/>
                <a:gridCol w="857250"/>
                <a:gridCol w="847725"/>
                <a:gridCol w="857250"/>
                <a:gridCol w="847725"/>
                <a:gridCol w="866775"/>
                <a:gridCol w="838200"/>
                <a:gridCol w="809625"/>
              </a:tblGrid>
              <a:tr h="483922">
                <a:tc>
                  <a:txBody>
                    <a:bodyPr/>
                    <a:lstStyle/>
                    <a:p>
                      <a:r>
                        <a:rPr lang="en-GB" sz="1200" b="1" dirty="0" smtClean="0">
                          <a:solidFill>
                            <a:srgbClr val="000000"/>
                          </a:solidFill>
                        </a:rPr>
                        <a:t>At SOF (t=1359s)</a:t>
                      </a:r>
                      <a:endParaRPr lang="en-GB" sz="1200" b="1" dirty="0">
                        <a:solidFill>
                          <a:srgbClr val="000000"/>
                        </a:solidFill>
                      </a:endParaRPr>
                    </a:p>
                  </a:txBody>
                  <a:tcPr marL="18000" marR="18000" marT="18000" marB="1800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dirty="0" smtClean="0">
                          <a:solidFill>
                            <a:srgbClr val="000000"/>
                          </a:solidFill>
                        </a:rPr>
                        <a:t>Ref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dirty="0" smtClean="0">
                          <a:solidFill>
                            <a:srgbClr val="000000"/>
                          </a:solidFill>
                        </a:rPr>
                        <a:t>NB33/EC20</a:t>
                      </a:r>
                    </a:p>
                  </a:txBody>
                  <a:tcPr marL="18000" marR="18000" marT="18000" marB="18000"/>
                </a:tc>
                <a:tc>
                  <a:txBody>
                    <a:bodyPr/>
                    <a:lstStyle/>
                    <a:p>
                      <a:r>
                        <a:rPr lang="en-GB" sz="1200" dirty="0" smtClean="0">
                          <a:solidFill>
                            <a:srgbClr val="000000"/>
                          </a:solidFill>
                        </a:rPr>
                        <a:t>NB33/EC40</a:t>
                      </a:r>
                      <a:endParaRPr lang="en-GB" sz="1200" dirty="0">
                        <a:solidFill>
                          <a:srgbClr val="000000"/>
                        </a:solidFill>
                      </a:endParaRPr>
                    </a:p>
                  </a:txBody>
                  <a:tcPr marL="18000" marR="18000" marT="18000" marB="18000"/>
                </a:tc>
                <a:tc>
                  <a:txBody>
                    <a:bodyPr/>
                    <a:lstStyle/>
                    <a:p>
                      <a:r>
                        <a:rPr lang="en-GB" sz="1200" dirty="0" smtClean="0">
                          <a:solidFill>
                            <a:srgbClr val="000000"/>
                          </a:solidFill>
                        </a:rPr>
                        <a:t>NB33/EC20/IC20</a:t>
                      </a:r>
                      <a:endParaRPr lang="en-GB" sz="1200" dirty="0">
                        <a:solidFill>
                          <a:srgbClr val="000000"/>
                        </a:solidFill>
                      </a:endParaRPr>
                    </a:p>
                  </a:txBody>
                  <a:tcPr marL="18000" marR="18000" marT="18000" marB="18000"/>
                </a:tc>
                <a:tc>
                  <a:txBody>
                    <a:bodyPr/>
                    <a:lstStyle/>
                    <a:p>
                      <a:r>
                        <a:rPr lang="en-GB" sz="1200" dirty="0" smtClean="0">
                          <a:solidFill>
                            <a:srgbClr val="000000"/>
                          </a:solidFill>
                        </a:rPr>
                        <a:t>NB33/EC20/LH20</a:t>
                      </a:r>
                      <a:endParaRPr lang="en-GB" sz="1200" dirty="0">
                        <a:solidFill>
                          <a:srgbClr val="000000"/>
                        </a:solidFill>
                      </a:endParaRPr>
                    </a:p>
                  </a:txBody>
                  <a:tcPr marL="18000" marR="18000" marT="18000" marB="18000"/>
                </a:tc>
                <a:tc>
                  <a:txBody>
                    <a:bodyPr/>
                    <a:lstStyle/>
                    <a:p>
                      <a:r>
                        <a:rPr lang="en-GB" sz="1200" dirty="0" smtClean="0">
                          <a:solidFill>
                            <a:srgbClr val="000000"/>
                          </a:solidFill>
                        </a:rPr>
                        <a:t>NB33/EC20/LH20/IC20</a:t>
                      </a:r>
                      <a:endParaRPr lang="en-GB" sz="1200" dirty="0">
                        <a:solidFill>
                          <a:srgbClr val="000000"/>
                        </a:solidFill>
                      </a:endParaRPr>
                    </a:p>
                  </a:txBody>
                  <a:tcPr marL="18000" marR="18000" marT="18000" marB="18000"/>
                </a:tc>
                <a:tc>
                  <a:txBody>
                    <a:bodyPr/>
                    <a:lstStyle/>
                    <a:p>
                      <a:r>
                        <a:rPr lang="en-GB" sz="1200" dirty="0" smtClean="0">
                          <a:solidFill>
                            <a:srgbClr val="000000"/>
                          </a:solidFill>
                        </a:rPr>
                        <a:t>EC40/LH20</a:t>
                      </a:r>
                      <a:endParaRPr lang="en-GB" sz="1200" dirty="0">
                        <a:solidFill>
                          <a:srgbClr val="000000"/>
                        </a:solidFill>
                      </a:endParaRPr>
                    </a:p>
                  </a:txBody>
                  <a:tcPr marL="18000" marR="18000" marT="18000" marB="18000"/>
                </a:tc>
                <a:tc>
                  <a:txBody>
                    <a:bodyPr/>
                    <a:lstStyle/>
                    <a:p>
                      <a:r>
                        <a:rPr lang="en-GB" sz="1200" dirty="0" smtClean="0">
                          <a:solidFill>
                            <a:srgbClr val="000000"/>
                          </a:solidFill>
                        </a:rPr>
                        <a:t>EC40/IC20</a:t>
                      </a:r>
                      <a:endParaRPr lang="en-GB" sz="1200" dirty="0">
                        <a:solidFill>
                          <a:srgbClr val="000000"/>
                        </a:solidFill>
                      </a:endParaRPr>
                    </a:p>
                  </a:txBody>
                  <a:tcPr marL="18000" marR="18000" marT="18000" marB="18000"/>
                </a:tc>
              </a:tr>
              <a:tr h="256738">
                <a:tc>
                  <a:txBody>
                    <a:bodyPr/>
                    <a:lstStyle/>
                    <a:p>
                      <a:r>
                        <a:rPr lang="en-GB" sz="1200" b="1" dirty="0" err="1" smtClean="0">
                          <a:solidFill>
                            <a:srgbClr val="000000"/>
                          </a:solidFill>
                        </a:rPr>
                        <a:t>W</a:t>
                      </a:r>
                      <a:r>
                        <a:rPr lang="en-GB" sz="1200" b="1" baseline="-25000" dirty="0" err="1" smtClean="0">
                          <a:solidFill>
                            <a:srgbClr val="000000"/>
                          </a:solidFill>
                        </a:rPr>
                        <a:t>th</a:t>
                      </a:r>
                      <a:r>
                        <a:rPr lang="en-GB" sz="1200" b="1" baseline="0" dirty="0" smtClean="0">
                          <a:solidFill>
                            <a:srgbClr val="000000"/>
                          </a:solidFill>
                        </a:rPr>
                        <a:t> [MJ]</a:t>
                      </a:r>
                      <a:endParaRPr lang="en-GB" sz="1200" b="1" dirty="0">
                        <a:solidFill>
                          <a:srgbClr val="000000"/>
                        </a:solidFill>
                      </a:endParaRPr>
                    </a:p>
                  </a:txBody>
                  <a:tcPr marL="18000" marR="18000" marT="18000" marB="18000"/>
                </a:tc>
                <a:tc>
                  <a:txBody>
                    <a:bodyPr/>
                    <a:lstStyle/>
                    <a:p>
                      <a:r>
                        <a:rPr lang="en-GB" sz="1200" dirty="0" smtClean="0">
                          <a:solidFill>
                            <a:srgbClr val="000000"/>
                          </a:solidFill>
                        </a:rPr>
                        <a:t>361.3</a:t>
                      </a:r>
                      <a:endParaRPr lang="en-GB" sz="1200" dirty="0">
                        <a:solidFill>
                          <a:srgbClr val="000000"/>
                        </a:solidFill>
                      </a:endParaRPr>
                    </a:p>
                  </a:txBody>
                  <a:tcPr marL="18000" marR="18000" marT="18000" marB="18000"/>
                </a:tc>
                <a:tc>
                  <a:txBody>
                    <a:bodyPr/>
                    <a:lstStyle/>
                    <a:p>
                      <a:r>
                        <a:rPr lang="en-GB" sz="1200" dirty="0" smtClean="0">
                          <a:solidFill>
                            <a:srgbClr val="FF0000"/>
                          </a:solidFill>
                        </a:rPr>
                        <a:t>389.0</a:t>
                      </a:r>
                      <a:endParaRPr lang="en-GB" sz="1200" dirty="0">
                        <a:solidFill>
                          <a:srgbClr val="FF0000"/>
                        </a:solidFill>
                      </a:endParaRPr>
                    </a:p>
                  </a:txBody>
                  <a:tcPr marL="18000" marR="18000" marT="18000" marB="18000"/>
                </a:tc>
                <a:tc>
                  <a:txBody>
                    <a:bodyPr/>
                    <a:lstStyle/>
                    <a:p>
                      <a:r>
                        <a:rPr lang="en-GB" sz="1200" dirty="0" smtClean="0">
                          <a:solidFill>
                            <a:srgbClr val="000000"/>
                          </a:solidFill>
                        </a:rPr>
                        <a:t>391.2</a:t>
                      </a:r>
                      <a:endParaRPr lang="en-GB" sz="1200" dirty="0">
                        <a:solidFill>
                          <a:srgbClr val="000000"/>
                        </a:solidFill>
                      </a:endParaRPr>
                    </a:p>
                  </a:txBody>
                  <a:tcPr marL="18000" marR="18000" marT="18000" marB="18000"/>
                </a:tc>
                <a:tc>
                  <a:txBody>
                    <a:bodyPr/>
                    <a:lstStyle/>
                    <a:p>
                      <a:r>
                        <a:rPr lang="en-GB" sz="1200" dirty="0" smtClean="0">
                          <a:solidFill>
                            <a:srgbClr val="000000"/>
                          </a:solidFill>
                        </a:rPr>
                        <a:t>390.0</a:t>
                      </a:r>
                      <a:endParaRPr lang="en-GB" sz="1200" dirty="0">
                        <a:solidFill>
                          <a:srgbClr val="000000"/>
                        </a:solidFill>
                      </a:endParaRPr>
                    </a:p>
                  </a:txBody>
                  <a:tcPr marL="18000" marR="18000" marT="18000" marB="18000"/>
                </a:tc>
                <a:tc>
                  <a:txBody>
                    <a:bodyPr/>
                    <a:lstStyle/>
                    <a:p>
                      <a:r>
                        <a:rPr lang="en-GB" sz="1200" dirty="0" smtClean="0">
                          <a:solidFill>
                            <a:srgbClr val="000000"/>
                          </a:solidFill>
                        </a:rPr>
                        <a:t>416.4</a:t>
                      </a:r>
                      <a:endParaRPr lang="en-GB" sz="1200" dirty="0">
                        <a:solidFill>
                          <a:srgbClr val="000000"/>
                        </a:solidFill>
                      </a:endParaRPr>
                    </a:p>
                  </a:txBody>
                  <a:tcPr marL="18000" marR="18000" marT="18000" marB="18000"/>
                </a:tc>
                <a:tc>
                  <a:txBody>
                    <a:bodyPr/>
                    <a:lstStyle/>
                    <a:p>
                      <a:r>
                        <a:rPr lang="en-GB" sz="1200" dirty="0" smtClean="0">
                          <a:solidFill>
                            <a:srgbClr val="000000"/>
                          </a:solidFill>
                        </a:rPr>
                        <a:t>373.4</a:t>
                      </a:r>
                      <a:endParaRPr lang="en-GB" sz="1200" dirty="0">
                        <a:solidFill>
                          <a:srgbClr val="000000"/>
                        </a:solidFill>
                      </a:endParaRPr>
                    </a:p>
                  </a:txBody>
                  <a:tcPr marL="18000" marR="18000" marT="18000" marB="18000"/>
                </a:tc>
                <a:tc>
                  <a:txBody>
                    <a:bodyPr/>
                    <a:lstStyle/>
                    <a:p>
                      <a:r>
                        <a:rPr lang="en-GB" sz="1200" dirty="0" smtClean="0">
                          <a:solidFill>
                            <a:srgbClr val="000000"/>
                          </a:solidFill>
                        </a:rPr>
                        <a:t>379.7</a:t>
                      </a:r>
                      <a:endParaRPr lang="en-GB" sz="1200" dirty="0">
                        <a:solidFill>
                          <a:srgbClr val="000000"/>
                        </a:solidFill>
                      </a:endParaRPr>
                    </a:p>
                  </a:txBody>
                  <a:tcPr marL="18000" marR="18000" marT="18000" marB="18000"/>
                </a:tc>
              </a:tr>
              <a:tr h="256738">
                <a:tc>
                  <a:txBody>
                    <a:bodyPr/>
                    <a:lstStyle/>
                    <a:p>
                      <a:r>
                        <a:rPr lang="en-GB" sz="1200" b="1" dirty="0" smtClean="0">
                          <a:solidFill>
                            <a:srgbClr val="000000"/>
                          </a:solidFill>
                        </a:rPr>
                        <a:t>H</a:t>
                      </a:r>
                      <a:r>
                        <a:rPr lang="en-GB" sz="1200" b="1" baseline="-25000" dirty="0" smtClean="0">
                          <a:solidFill>
                            <a:srgbClr val="000000"/>
                          </a:solidFill>
                        </a:rPr>
                        <a:t>98</a:t>
                      </a:r>
                      <a:endParaRPr lang="en-GB" sz="1200" b="1" baseline="-25000" dirty="0">
                        <a:solidFill>
                          <a:srgbClr val="000000"/>
                        </a:solidFill>
                      </a:endParaRPr>
                    </a:p>
                  </a:txBody>
                  <a:tcPr marL="18000" marR="18000" marT="18000" marB="18000"/>
                </a:tc>
                <a:tc>
                  <a:txBody>
                    <a:bodyPr/>
                    <a:lstStyle/>
                    <a:p>
                      <a:r>
                        <a:rPr lang="en-GB" sz="1200" dirty="0" smtClean="0">
                          <a:solidFill>
                            <a:srgbClr val="000000"/>
                          </a:solidFill>
                        </a:rPr>
                        <a:t>1.237</a:t>
                      </a:r>
                      <a:endParaRPr lang="en-GB" sz="1200" dirty="0">
                        <a:solidFill>
                          <a:srgbClr val="000000"/>
                        </a:solidFill>
                      </a:endParaRPr>
                    </a:p>
                  </a:txBody>
                  <a:tcPr marL="18000" marR="18000" marT="18000" marB="18000"/>
                </a:tc>
                <a:tc>
                  <a:txBody>
                    <a:bodyPr/>
                    <a:lstStyle/>
                    <a:p>
                      <a:r>
                        <a:rPr lang="en-GB" sz="1200" dirty="0" smtClean="0">
                          <a:solidFill>
                            <a:srgbClr val="FF0000"/>
                          </a:solidFill>
                        </a:rPr>
                        <a:t>1.264</a:t>
                      </a:r>
                      <a:endParaRPr lang="en-GB" sz="1200" dirty="0">
                        <a:solidFill>
                          <a:srgbClr val="FF0000"/>
                        </a:solidFill>
                      </a:endParaRPr>
                    </a:p>
                  </a:txBody>
                  <a:tcPr marL="18000" marR="18000" marT="18000" marB="18000"/>
                </a:tc>
                <a:tc>
                  <a:txBody>
                    <a:bodyPr/>
                    <a:lstStyle/>
                    <a:p>
                      <a:r>
                        <a:rPr lang="en-GB" sz="1200" dirty="0" smtClean="0">
                          <a:solidFill>
                            <a:srgbClr val="C00000"/>
                          </a:solidFill>
                        </a:rPr>
                        <a:t>1.262</a:t>
                      </a:r>
                      <a:endParaRPr lang="en-GB" sz="1200" dirty="0">
                        <a:solidFill>
                          <a:srgbClr val="C00000"/>
                        </a:solidFill>
                      </a:endParaRPr>
                    </a:p>
                  </a:txBody>
                  <a:tcPr marL="18000" marR="18000" marT="18000" marB="18000"/>
                </a:tc>
                <a:tc>
                  <a:txBody>
                    <a:bodyPr/>
                    <a:lstStyle/>
                    <a:p>
                      <a:r>
                        <a:rPr lang="en-GB" sz="1200" dirty="0" smtClean="0">
                          <a:solidFill>
                            <a:srgbClr val="C00000"/>
                          </a:solidFill>
                        </a:rPr>
                        <a:t>1.262</a:t>
                      </a:r>
                      <a:endParaRPr lang="en-GB" sz="1200" dirty="0">
                        <a:solidFill>
                          <a:srgbClr val="C00000"/>
                        </a:solidFill>
                      </a:endParaRPr>
                    </a:p>
                  </a:txBody>
                  <a:tcPr marL="18000" marR="18000" marT="18000" marB="18000"/>
                </a:tc>
                <a:tc>
                  <a:txBody>
                    <a:bodyPr/>
                    <a:lstStyle/>
                    <a:p>
                      <a:r>
                        <a:rPr lang="en-GB" sz="1200" dirty="0" smtClean="0">
                          <a:solidFill>
                            <a:srgbClr val="C00000"/>
                          </a:solidFill>
                        </a:rPr>
                        <a:t>1.284</a:t>
                      </a:r>
                      <a:endParaRPr lang="en-GB" sz="1200" dirty="0">
                        <a:solidFill>
                          <a:srgbClr val="C00000"/>
                        </a:solidFill>
                      </a:endParaRPr>
                    </a:p>
                  </a:txBody>
                  <a:tcPr marL="18000" marR="18000" marT="18000" marB="18000"/>
                </a:tc>
                <a:tc>
                  <a:txBody>
                    <a:bodyPr/>
                    <a:lstStyle/>
                    <a:p>
                      <a:r>
                        <a:rPr lang="en-GB" sz="1200" dirty="0" smtClean="0">
                          <a:solidFill>
                            <a:srgbClr val="000000"/>
                          </a:solidFill>
                        </a:rPr>
                        <a:t>1.253</a:t>
                      </a:r>
                      <a:endParaRPr lang="en-GB" sz="1200" dirty="0">
                        <a:solidFill>
                          <a:srgbClr val="000000"/>
                        </a:solidFill>
                      </a:endParaRPr>
                    </a:p>
                  </a:txBody>
                  <a:tcPr marL="18000" marR="18000" marT="18000" marB="18000"/>
                </a:tc>
                <a:tc>
                  <a:txBody>
                    <a:bodyPr/>
                    <a:lstStyle/>
                    <a:p>
                      <a:r>
                        <a:rPr lang="en-GB" sz="1200" dirty="0" smtClean="0">
                          <a:solidFill>
                            <a:srgbClr val="000000"/>
                          </a:solidFill>
                        </a:rPr>
                        <a:t>1.263</a:t>
                      </a:r>
                      <a:endParaRPr lang="en-GB" sz="1200" dirty="0">
                        <a:solidFill>
                          <a:srgbClr val="000000"/>
                        </a:solidFill>
                      </a:endParaRPr>
                    </a:p>
                  </a:txBody>
                  <a:tcPr marL="18000" marR="18000" marT="18000" marB="18000"/>
                </a:tc>
              </a:tr>
              <a:tr h="256738">
                <a:tc>
                  <a:txBody>
                    <a:bodyPr/>
                    <a:lstStyle/>
                    <a:p>
                      <a:r>
                        <a:rPr lang="el-GR" sz="1200" b="1" dirty="0" smtClean="0">
                          <a:solidFill>
                            <a:srgbClr val="000000"/>
                          </a:solidFill>
                        </a:rPr>
                        <a:t>β</a:t>
                      </a:r>
                      <a:r>
                        <a:rPr lang="en-GB" sz="1200" b="1" baseline="-25000" dirty="0" smtClean="0">
                          <a:solidFill>
                            <a:srgbClr val="000000"/>
                          </a:solidFill>
                        </a:rPr>
                        <a:t>N</a:t>
                      </a:r>
                    </a:p>
                  </a:txBody>
                  <a:tcPr marL="18000" marR="18000" marT="18000" marB="18000"/>
                </a:tc>
                <a:tc>
                  <a:txBody>
                    <a:bodyPr/>
                    <a:lstStyle/>
                    <a:p>
                      <a:r>
                        <a:rPr lang="en-GB" sz="1200" dirty="0" smtClean="0">
                          <a:solidFill>
                            <a:srgbClr val="000000"/>
                          </a:solidFill>
                        </a:rPr>
                        <a:t>2.516</a:t>
                      </a:r>
                      <a:endParaRPr lang="en-GB" sz="1200" dirty="0">
                        <a:solidFill>
                          <a:srgbClr val="000000"/>
                        </a:solidFill>
                      </a:endParaRPr>
                    </a:p>
                  </a:txBody>
                  <a:tcPr marL="18000" marR="18000" marT="18000" marB="18000"/>
                </a:tc>
                <a:tc>
                  <a:txBody>
                    <a:bodyPr/>
                    <a:lstStyle/>
                    <a:p>
                      <a:r>
                        <a:rPr lang="en-GB" sz="1200" dirty="0" smtClean="0">
                          <a:solidFill>
                            <a:srgbClr val="FF0000"/>
                          </a:solidFill>
                        </a:rPr>
                        <a:t>2.709</a:t>
                      </a:r>
                      <a:endParaRPr lang="en-GB" sz="1200" dirty="0">
                        <a:solidFill>
                          <a:srgbClr val="FF0000"/>
                        </a:solidFill>
                      </a:endParaRPr>
                    </a:p>
                  </a:txBody>
                  <a:tcPr marL="18000" marR="18000" marT="18000" marB="18000"/>
                </a:tc>
                <a:tc>
                  <a:txBody>
                    <a:bodyPr/>
                    <a:lstStyle/>
                    <a:p>
                      <a:r>
                        <a:rPr lang="en-GB" sz="1200" dirty="0" smtClean="0">
                          <a:solidFill>
                            <a:srgbClr val="000000"/>
                          </a:solidFill>
                        </a:rPr>
                        <a:t>2.722</a:t>
                      </a:r>
                      <a:endParaRPr lang="en-GB" sz="1200" dirty="0">
                        <a:solidFill>
                          <a:srgbClr val="000000"/>
                        </a:solidFill>
                      </a:endParaRPr>
                    </a:p>
                  </a:txBody>
                  <a:tcPr marL="18000" marR="18000" marT="18000" marB="18000"/>
                </a:tc>
                <a:tc>
                  <a:txBody>
                    <a:bodyPr/>
                    <a:lstStyle/>
                    <a:p>
                      <a:r>
                        <a:rPr lang="en-GB" sz="1200" dirty="0" smtClean="0">
                          <a:solidFill>
                            <a:srgbClr val="000000"/>
                          </a:solidFill>
                        </a:rPr>
                        <a:t>2.712</a:t>
                      </a:r>
                      <a:endParaRPr lang="en-GB" sz="1200" dirty="0">
                        <a:solidFill>
                          <a:srgbClr val="000000"/>
                        </a:solidFill>
                      </a:endParaRPr>
                    </a:p>
                  </a:txBody>
                  <a:tcPr marL="18000" marR="18000" marT="18000" marB="18000"/>
                </a:tc>
                <a:tc>
                  <a:txBody>
                    <a:bodyPr/>
                    <a:lstStyle/>
                    <a:p>
                      <a:r>
                        <a:rPr lang="en-GB" sz="1200" dirty="0" smtClean="0">
                          <a:solidFill>
                            <a:srgbClr val="000000"/>
                          </a:solidFill>
                        </a:rPr>
                        <a:t>2.888</a:t>
                      </a:r>
                      <a:endParaRPr lang="en-GB" sz="1200" dirty="0">
                        <a:solidFill>
                          <a:srgbClr val="000000"/>
                        </a:solidFill>
                      </a:endParaRPr>
                    </a:p>
                  </a:txBody>
                  <a:tcPr marL="18000" marR="18000" marT="18000" marB="18000"/>
                </a:tc>
                <a:tc>
                  <a:txBody>
                    <a:bodyPr/>
                    <a:lstStyle/>
                    <a:p>
                      <a:r>
                        <a:rPr lang="en-GB" sz="1200" dirty="0" smtClean="0">
                          <a:solidFill>
                            <a:srgbClr val="000000"/>
                          </a:solidFill>
                        </a:rPr>
                        <a:t>2.500</a:t>
                      </a:r>
                      <a:endParaRPr lang="en-GB" sz="1200" dirty="0">
                        <a:solidFill>
                          <a:srgbClr val="000000"/>
                        </a:solidFill>
                      </a:endParaRPr>
                    </a:p>
                  </a:txBody>
                  <a:tcPr marL="18000" marR="18000" marT="18000" marB="18000"/>
                </a:tc>
                <a:tc>
                  <a:txBody>
                    <a:bodyPr/>
                    <a:lstStyle/>
                    <a:p>
                      <a:r>
                        <a:rPr lang="en-GB" sz="1200" dirty="0" smtClean="0">
                          <a:solidFill>
                            <a:srgbClr val="000000"/>
                          </a:solidFill>
                        </a:rPr>
                        <a:t>2.545</a:t>
                      </a:r>
                      <a:endParaRPr lang="en-GB" sz="1200" dirty="0">
                        <a:solidFill>
                          <a:srgbClr val="000000"/>
                        </a:solidFill>
                      </a:endParaRPr>
                    </a:p>
                  </a:txBody>
                  <a:tcPr marL="18000" marR="18000" marT="18000" marB="18000"/>
                </a:tc>
              </a:tr>
              <a:tr h="256738">
                <a:tc>
                  <a:txBody>
                    <a:bodyPr/>
                    <a:lstStyle/>
                    <a:p>
                      <a:r>
                        <a:rPr lang="el-GR" sz="1200" b="1" dirty="0" smtClean="0">
                          <a:solidFill>
                            <a:srgbClr val="000000"/>
                          </a:solidFill>
                        </a:rPr>
                        <a:t>β</a:t>
                      </a:r>
                      <a:r>
                        <a:rPr lang="en-GB" sz="1200" b="1" baseline="-25000" dirty="0" smtClean="0"/>
                        <a:t>p</a:t>
                      </a:r>
                      <a:endParaRPr lang="en-GB" sz="1200" b="1" baseline="-25000" dirty="0"/>
                    </a:p>
                  </a:txBody>
                  <a:tcPr marL="18000" marR="18000" marT="18000" marB="18000"/>
                </a:tc>
                <a:tc>
                  <a:txBody>
                    <a:bodyPr/>
                    <a:lstStyle/>
                    <a:p>
                      <a:r>
                        <a:rPr lang="en-GB" sz="1200" dirty="0" smtClean="0">
                          <a:solidFill>
                            <a:srgbClr val="000000"/>
                          </a:solidFill>
                        </a:rPr>
                        <a:t>0.815</a:t>
                      </a:r>
                      <a:endParaRPr lang="en-GB" sz="1200" dirty="0">
                        <a:solidFill>
                          <a:srgbClr val="000000"/>
                        </a:solidFill>
                      </a:endParaRPr>
                    </a:p>
                  </a:txBody>
                  <a:tcPr marL="18000" marR="18000" marT="18000" marB="18000"/>
                </a:tc>
                <a:tc>
                  <a:txBody>
                    <a:bodyPr/>
                    <a:lstStyle/>
                    <a:p>
                      <a:r>
                        <a:rPr lang="en-GB" sz="1200" dirty="0" smtClean="0">
                          <a:solidFill>
                            <a:srgbClr val="FF0000"/>
                          </a:solidFill>
                        </a:rPr>
                        <a:t>0.877</a:t>
                      </a:r>
                      <a:endParaRPr lang="en-GB" sz="1200" dirty="0">
                        <a:solidFill>
                          <a:srgbClr val="FF0000"/>
                        </a:solidFill>
                      </a:endParaRPr>
                    </a:p>
                  </a:txBody>
                  <a:tcPr marL="18000" marR="18000" marT="18000" marB="18000"/>
                </a:tc>
                <a:tc>
                  <a:txBody>
                    <a:bodyPr/>
                    <a:lstStyle/>
                    <a:p>
                      <a:r>
                        <a:rPr lang="en-GB" sz="1200" dirty="0" smtClean="0">
                          <a:solidFill>
                            <a:srgbClr val="000000"/>
                          </a:solidFill>
                        </a:rPr>
                        <a:t>0.881</a:t>
                      </a:r>
                      <a:endParaRPr lang="en-GB" sz="1200" dirty="0">
                        <a:solidFill>
                          <a:srgbClr val="000000"/>
                        </a:solidFill>
                      </a:endParaRPr>
                    </a:p>
                  </a:txBody>
                  <a:tcPr marL="18000" marR="18000" marT="18000" marB="18000"/>
                </a:tc>
                <a:tc>
                  <a:txBody>
                    <a:bodyPr/>
                    <a:lstStyle/>
                    <a:p>
                      <a:r>
                        <a:rPr lang="en-GB" sz="1200" dirty="0" smtClean="0">
                          <a:solidFill>
                            <a:srgbClr val="000000"/>
                          </a:solidFill>
                        </a:rPr>
                        <a:t>0.880</a:t>
                      </a:r>
                      <a:endParaRPr lang="en-GB" sz="1200" dirty="0">
                        <a:solidFill>
                          <a:srgbClr val="000000"/>
                        </a:solidFill>
                      </a:endParaRPr>
                    </a:p>
                  </a:txBody>
                  <a:tcPr marL="18000" marR="18000" marT="18000" marB="18000"/>
                </a:tc>
                <a:tc>
                  <a:txBody>
                    <a:bodyPr/>
                    <a:lstStyle/>
                    <a:p>
                      <a:r>
                        <a:rPr lang="en-GB" sz="1200" dirty="0" smtClean="0">
                          <a:solidFill>
                            <a:srgbClr val="000000"/>
                          </a:solidFill>
                        </a:rPr>
                        <a:t>0.937</a:t>
                      </a:r>
                      <a:endParaRPr lang="en-GB" sz="1200" dirty="0">
                        <a:solidFill>
                          <a:srgbClr val="000000"/>
                        </a:solidFill>
                      </a:endParaRPr>
                    </a:p>
                  </a:txBody>
                  <a:tcPr marL="18000" marR="18000" marT="18000" marB="18000"/>
                </a:tc>
                <a:tc>
                  <a:txBody>
                    <a:bodyPr/>
                    <a:lstStyle/>
                    <a:p>
                      <a:r>
                        <a:rPr lang="en-GB" sz="1200" dirty="0" smtClean="0">
                          <a:solidFill>
                            <a:srgbClr val="000000"/>
                          </a:solidFill>
                        </a:rPr>
                        <a:t>0.810</a:t>
                      </a:r>
                      <a:endParaRPr lang="en-GB" sz="1200" dirty="0">
                        <a:solidFill>
                          <a:srgbClr val="000000"/>
                        </a:solidFill>
                      </a:endParaRPr>
                    </a:p>
                  </a:txBody>
                  <a:tcPr marL="18000" marR="18000" marT="18000" marB="18000"/>
                </a:tc>
                <a:tc>
                  <a:txBody>
                    <a:bodyPr/>
                    <a:lstStyle/>
                    <a:p>
                      <a:r>
                        <a:rPr lang="en-GB" sz="1200" dirty="0" smtClean="0">
                          <a:solidFill>
                            <a:srgbClr val="000000"/>
                          </a:solidFill>
                        </a:rPr>
                        <a:t>0.807</a:t>
                      </a:r>
                      <a:endParaRPr lang="en-GB" sz="1200" dirty="0">
                        <a:solidFill>
                          <a:srgbClr val="000000"/>
                        </a:solidFill>
                      </a:endParaRPr>
                    </a:p>
                  </a:txBody>
                  <a:tcPr marL="18000" marR="18000" marT="18000" marB="18000"/>
                </a:tc>
              </a:tr>
              <a:tr h="256738">
                <a:tc>
                  <a:txBody>
                    <a:bodyPr/>
                    <a:lstStyle/>
                    <a:p>
                      <a:r>
                        <a:rPr lang="en-GB" sz="1200" b="1" dirty="0" smtClean="0">
                          <a:solidFill>
                            <a:srgbClr val="000000"/>
                          </a:solidFill>
                        </a:rPr>
                        <a:t>l</a:t>
                      </a:r>
                      <a:r>
                        <a:rPr lang="en-GB" sz="1200" b="1" baseline="-25000" dirty="0" smtClean="0">
                          <a:solidFill>
                            <a:srgbClr val="000000"/>
                          </a:solidFill>
                        </a:rPr>
                        <a:t>i</a:t>
                      </a:r>
                      <a:r>
                        <a:rPr lang="en-GB" sz="1200" b="1" dirty="0" smtClean="0">
                          <a:solidFill>
                            <a:srgbClr val="000000"/>
                          </a:solidFill>
                        </a:rPr>
                        <a:t>(3)</a:t>
                      </a:r>
                      <a:endParaRPr lang="en-GB" sz="1200" b="1" dirty="0">
                        <a:solidFill>
                          <a:srgbClr val="000000"/>
                        </a:solidFill>
                      </a:endParaRPr>
                    </a:p>
                  </a:txBody>
                  <a:tcPr marL="18000" marR="18000" marT="18000" marB="18000"/>
                </a:tc>
                <a:tc>
                  <a:txBody>
                    <a:bodyPr/>
                    <a:lstStyle/>
                    <a:p>
                      <a:r>
                        <a:rPr lang="en-GB" sz="1200" dirty="0" smtClean="0">
                          <a:solidFill>
                            <a:srgbClr val="000000"/>
                          </a:solidFill>
                        </a:rPr>
                        <a:t>0.745</a:t>
                      </a:r>
                      <a:endParaRPr lang="en-GB" sz="1200" dirty="0">
                        <a:solidFill>
                          <a:srgbClr val="000000"/>
                        </a:solidFill>
                      </a:endParaRPr>
                    </a:p>
                  </a:txBody>
                  <a:tcPr marL="18000" marR="18000" marT="18000" marB="18000"/>
                </a:tc>
                <a:tc>
                  <a:txBody>
                    <a:bodyPr/>
                    <a:lstStyle/>
                    <a:p>
                      <a:r>
                        <a:rPr lang="en-GB" sz="1200" dirty="0" smtClean="0">
                          <a:solidFill>
                            <a:srgbClr val="0000FF"/>
                          </a:solidFill>
                        </a:rPr>
                        <a:t>0.723</a:t>
                      </a:r>
                      <a:endParaRPr lang="en-GB" sz="1200" dirty="0">
                        <a:solidFill>
                          <a:srgbClr val="0000FF"/>
                        </a:solidFill>
                      </a:endParaRPr>
                    </a:p>
                  </a:txBody>
                  <a:tcPr marL="18000" marR="18000" marT="18000" marB="18000"/>
                </a:tc>
                <a:tc>
                  <a:txBody>
                    <a:bodyPr/>
                    <a:lstStyle/>
                    <a:p>
                      <a:r>
                        <a:rPr lang="en-GB" sz="1200" dirty="0" smtClean="0">
                          <a:solidFill>
                            <a:srgbClr val="0000FF"/>
                          </a:solidFill>
                        </a:rPr>
                        <a:t>0.715</a:t>
                      </a:r>
                      <a:endParaRPr lang="en-GB" sz="1200" dirty="0">
                        <a:solidFill>
                          <a:srgbClr val="0000FF"/>
                        </a:solidFill>
                      </a:endParaRPr>
                    </a:p>
                  </a:txBody>
                  <a:tcPr marL="18000" marR="18000" marT="18000" marB="18000"/>
                </a:tc>
                <a:tc>
                  <a:txBody>
                    <a:bodyPr/>
                    <a:lstStyle/>
                    <a:p>
                      <a:r>
                        <a:rPr lang="en-GB" sz="1200" b="1" dirty="0" smtClean="0">
                          <a:solidFill>
                            <a:srgbClr val="0000FF"/>
                          </a:solidFill>
                        </a:rPr>
                        <a:t>0.622</a:t>
                      </a:r>
                      <a:endParaRPr lang="en-GB" sz="1200" b="1" dirty="0">
                        <a:solidFill>
                          <a:srgbClr val="0000FF"/>
                        </a:solidFill>
                      </a:endParaRPr>
                    </a:p>
                  </a:txBody>
                  <a:tcPr marL="18000" marR="18000" marT="18000" marB="18000"/>
                </a:tc>
                <a:tc>
                  <a:txBody>
                    <a:bodyPr/>
                    <a:lstStyle/>
                    <a:p>
                      <a:r>
                        <a:rPr lang="en-GB" sz="1200" b="1" dirty="0" smtClean="0">
                          <a:solidFill>
                            <a:srgbClr val="0000FF"/>
                          </a:solidFill>
                        </a:rPr>
                        <a:t>0.592</a:t>
                      </a:r>
                      <a:endParaRPr lang="en-GB" sz="1200" b="1" dirty="0">
                        <a:solidFill>
                          <a:srgbClr val="0000FF"/>
                        </a:solidFill>
                      </a:endParaRPr>
                    </a:p>
                  </a:txBody>
                  <a:tcPr marL="18000" marR="18000" marT="18000" marB="18000"/>
                </a:tc>
                <a:tc>
                  <a:txBody>
                    <a:bodyPr/>
                    <a:lstStyle/>
                    <a:p>
                      <a:r>
                        <a:rPr lang="en-GB" sz="1200" dirty="0" smtClean="0">
                          <a:solidFill>
                            <a:srgbClr val="0000FF"/>
                          </a:solidFill>
                        </a:rPr>
                        <a:t>0.655</a:t>
                      </a:r>
                      <a:endParaRPr lang="en-GB" sz="1200" dirty="0">
                        <a:solidFill>
                          <a:srgbClr val="0000FF"/>
                        </a:solidFill>
                      </a:endParaRPr>
                    </a:p>
                  </a:txBody>
                  <a:tcPr marL="18000" marR="18000" marT="18000" marB="18000"/>
                </a:tc>
                <a:tc>
                  <a:txBody>
                    <a:bodyPr/>
                    <a:lstStyle/>
                    <a:p>
                      <a:r>
                        <a:rPr lang="en-GB" sz="1200" dirty="0" smtClean="0">
                          <a:solidFill>
                            <a:srgbClr val="000000"/>
                          </a:solidFill>
                        </a:rPr>
                        <a:t>0.722</a:t>
                      </a:r>
                      <a:endParaRPr lang="en-GB" sz="1200" dirty="0">
                        <a:solidFill>
                          <a:srgbClr val="000000"/>
                        </a:solidFill>
                      </a:endParaRPr>
                    </a:p>
                  </a:txBody>
                  <a:tcPr marL="18000" marR="18000" marT="18000" marB="18000"/>
                </a:tc>
              </a:tr>
              <a:tr h="256738">
                <a:tc>
                  <a:txBody>
                    <a:bodyPr/>
                    <a:lstStyle/>
                    <a:p>
                      <a:r>
                        <a:rPr lang="en-GB" sz="1200" b="1" dirty="0" smtClean="0">
                          <a:solidFill>
                            <a:srgbClr val="000000"/>
                          </a:solidFill>
                        </a:rPr>
                        <a:t>q(0)</a:t>
                      </a:r>
                      <a:endParaRPr lang="en-GB" sz="1200" b="1" dirty="0">
                        <a:solidFill>
                          <a:srgbClr val="000000"/>
                        </a:solidFill>
                      </a:endParaRPr>
                    </a:p>
                  </a:txBody>
                  <a:tcPr marL="18000" marR="18000" marT="18000" marB="18000"/>
                </a:tc>
                <a:tc>
                  <a:txBody>
                    <a:bodyPr/>
                    <a:lstStyle/>
                    <a:p>
                      <a:r>
                        <a:rPr lang="en-GB" sz="1200" dirty="0" smtClean="0">
                          <a:solidFill>
                            <a:srgbClr val="000000"/>
                          </a:solidFill>
                        </a:rPr>
                        <a:t>0.982</a:t>
                      </a:r>
                      <a:endParaRPr lang="en-GB" sz="1200" dirty="0">
                        <a:solidFill>
                          <a:srgbClr val="000000"/>
                        </a:solidFill>
                      </a:endParaRPr>
                    </a:p>
                  </a:txBody>
                  <a:tcPr marL="18000" marR="18000" marT="18000" marB="18000"/>
                </a:tc>
                <a:tc>
                  <a:txBody>
                    <a:bodyPr/>
                    <a:lstStyle/>
                    <a:p>
                      <a:r>
                        <a:rPr lang="en-GB" sz="1200" dirty="0" smtClean="0">
                          <a:solidFill>
                            <a:srgbClr val="FF0000"/>
                          </a:solidFill>
                        </a:rPr>
                        <a:t>1.035</a:t>
                      </a:r>
                      <a:endParaRPr lang="en-GB" sz="1200" dirty="0">
                        <a:solidFill>
                          <a:srgbClr val="FF0000"/>
                        </a:solidFill>
                      </a:endParaRPr>
                    </a:p>
                  </a:txBody>
                  <a:tcPr marL="18000" marR="18000" marT="18000" marB="18000"/>
                </a:tc>
                <a:tc>
                  <a:txBody>
                    <a:bodyPr/>
                    <a:lstStyle/>
                    <a:p>
                      <a:r>
                        <a:rPr lang="en-GB" sz="1200" dirty="0" smtClean="0">
                          <a:solidFill>
                            <a:srgbClr val="000000"/>
                          </a:solidFill>
                        </a:rPr>
                        <a:t>0.959</a:t>
                      </a:r>
                      <a:endParaRPr lang="en-GB" sz="1200" dirty="0">
                        <a:solidFill>
                          <a:srgbClr val="000000"/>
                        </a:solidFill>
                      </a:endParaRPr>
                    </a:p>
                  </a:txBody>
                  <a:tcPr marL="18000" marR="18000" marT="18000" marB="18000"/>
                </a:tc>
                <a:tc>
                  <a:txBody>
                    <a:bodyPr/>
                    <a:lstStyle/>
                    <a:p>
                      <a:r>
                        <a:rPr lang="en-GB" sz="1200" b="0" dirty="0" smtClean="0">
                          <a:solidFill>
                            <a:srgbClr val="FF0000"/>
                          </a:solidFill>
                        </a:rPr>
                        <a:t>1.219</a:t>
                      </a:r>
                      <a:endParaRPr lang="en-GB" sz="1200" b="0" dirty="0">
                        <a:solidFill>
                          <a:srgbClr val="FF0000"/>
                        </a:solidFill>
                      </a:endParaRPr>
                    </a:p>
                  </a:txBody>
                  <a:tcPr marL="18000" marR="18000" marT="18000" marB="18000"/>
                </a:tc>
                <a:tc>
                  <a:txBody>
                    <a:bodyPr/>
                    <a:lstStyle/>
                    <a:p>
                      <a:r>
                        <a:rPr lang="en-GB" sz="1200" dirty="0" smtClean="0">
                          <a:solidFill>
                            <a:srgbClr val="000000"/>
                          </a:solidFill>
                        </a:rPr>
                        <a:t>1.319</a:t>
                      </a:r>
                      <a:endParaRPr lang="en-GB" sz="1200" dirty="0">
                        <a:solidFill>
                          <a:srgbClr val="000000"/>
                        </a:solidFill>
                      </a:endParaRPr>
                    </a:p>
                  </a:txBody>
                  <a:tcPr marL="18000" marR="18000" marT="18000" marB="18000"/>
                </a:tc>
                <a:tc>
                  <a:txBody>
                    <a:bodyPr/>
                    <a:lstStyle/>
                    <a:p>
                      <a:r>
                        <a:rPr lang="en-GB" sz="1200" dirty="0" smtClean="0">
                          <a:solidFill>
                            <a:srgbClr val="000000"/>
                          </a:solidFill>
                        </a:rPr>
                        <a:t>0.972</a:t>
                      </a:r>
                      <a:endParaRPr lang="en-GB" sz="1200" dirty="0">
                        <a:solidFill>
                          <a:srgbClr val="000000"/>
                        </a:solidFill>
                      </a:endParaRPr>
                    </a:p>
                  </a:txBody>
                  <a:tcPr marL="18000" marR="18000" marT="18000" marB="18000"/>
                </a:tc>
                <a:tc>
                  <a:txBody>
                    <a:bodyPr/>
                    <a:lstStyle/>
                    <a:p>
                      <a:r>
                        <a:rPr lang="en-GB" sz="1200" dirty="0" smtClean="0">
                          <a:solidFill>
                            <a:srgbClr val="000000"/>
                          </a:solidFill>
                        </a:rPr>
                        <a:t>0.972</a:t>
                      </a:r>
                      <a:endParaRPr lang="en-GB" sz="1200" dirty="0">
                        <a:solidFill>
                          <a:srgbClr val="000000"/>
                        </a:solidFill>
                      </a:endParaRPr>
                    </a:p>
                  </a:txBody>
                  <a:tcPr marL="18000" marR="18000" marT="18000" marB="18000"/>
                </a:tc>
              </a:tr>
              <a:tr h="256738">
                <a:tc>
                  <a:txBody>
                    <a:bodyPr/>
                    <a:lstStyle/>
                    <a:p>
                      <a:r>
                        <a:rPr lang="en-GB" sz="1200" b="1" dirty="0" err="1" smtClean="0">
                          <a:solidFill>
                            <a:srgbClr val="000000"/>
                          </a:solidFill>
                        </a:rPr>
                        <a:t>q</a:t>
                      </a:r>
                      <a:r>
                        <a:rPr lang="en-GB" sz="1200" b="1" baseline="-25000" dirty="0" err="1" smtClean="0">
                          <a:solidFill>
                            <a:srgbClr val="000000"/>
                          </a:solidFill>
                        </a:rPr>
                        <a:t>min</a:t>
                      </a:r>
                      <a:endParaRPr lang="en-GB" sz="1200" b="1" baseline="-25000" dirty="0">
                        <a:solidFill>
                          <a:srgbClr val="000000"/>
                        </a:solidFill>
                      </a:endParaRPr>
                    </a:p>
                  </a:txBody>
                  <a:tcPr marL="18000" marR="18000" marT="18000" marB="18000"/>
                </a:tc>
                <a:tc>
                  <a:txBody>
                    <a:bodyPr/>
                    <a:lstStyle/>
                    <a:p>
                      <a:r>
                        <a:rPr lang="en-GB" sz="1200" dirty="0" smtClean="0">
                          <a:solidFill>
                            <a:srgbClr val="000000"/>
                          </a:solidFill>
                        </a:rPr>
                        <a:t>0.971</a:t>
                      </a:r>
                      <a:endParaRPr lang="en-GB" sz="1200" dirty="0">
                        <a:solidFill>
                          <a:srgbClr val="000000"/>
                        </a:solidFill>
                      </a:endParaRPr>
                    </a:p>
                  </a:txBody>
                  <a:tcPr marL="18000" marR="18000" marT="18000" marB="18000"/>
                </a:tc>
                <a:tc>
                  <a:txBody>
                    <a:bodyPr/>
                    <a:lstStyle/>
                    <a:p>
                      <a:r>
                        <a:rPr lang="en-GB" sz="1200" dirty="0" smtClean="0">
                          <a:solidFill>
                            <a:srgbClr val="FF0000"/>
                          </a:solidFill>
                        </a:rPr>
                        <a:t>0.987</a:t>
                      </a:r>
                      <a:endParaRPr lang="en-GB" sz="1200" dirty="0">
                        <a:solidFill>
                          <a:srgbClr val="FF0000"/>
                        </a:solidFill>
                      </a:endParaRPr>
                    </a:p>
                  </a:txBody>
                  <a:tcPr marL="18000" marR="18000" marT="18000" marB="18000"/>
                </a:tc>
                <a:tc>
                  <a:txBody>
                    <a:bodyPr/>
                    <a:lstStyle/>
                    <a:p>
                      <a:r>
                        <a:rPr lang="en-GB" sz="1200" dirty="0" smtClean="0">
                          <a:solidFill>
                            <a:srgbClr val="000000"/>
                          </a:solidFill>
                        </a:rPr>
                        <a:t>0.970</a:t>
                      </a:r>
                      <a:endParaRPr lang="en-GB" sz="1200" dirty="0">
                        <a:solidFill>
                          <a:srgbClr val="000000"/>
                        </a:solidFill>
                      </a:endParaRPr>
                    </a:p>
                  </a:txBody>
                  <a:tcPr marL="18000" marR="18000" marT="18000" marB="18000"/>
                </a:tc>
                <a:tc>
                  <a:txBody>
                    <a:bodyPr/>
                    <a:lstStyle/>
                    <a:p>
                      <a:r>
                        <a:rPr lang="en-GB" sz="1200" b="1" dirty="0" smtClean="0">
                          <a:solidFill>
                            <a:srgbClr val="FF0000"/>
                          </a:solidFill>
                        </a:rPr>
                        <a:t>1.087</a:t>
                      </a:r>
                      <a:endParaRPr lang="en-GB" sz="1200" b="1" dirty="0">
                        <a:solidFill>
                          <a:srgbClr val="FF0000"/>
                        </a:solidFill>
                      </a:endParaRPr>
                    </a:p>
                  </a:txBody>
                  <a:tcPr marL="18000" marR="18000" marT="18000" marB="18000"/>
                </a:tc>
                <a:tc>
                  <a:txBody>
                    <a:bodyPr/>
                    <a:lstStyle/>
                    <a:p>
                      <a:r>
                        <a:rPr lang="en-GB" sz="1200" b="1" dirty="0" smtClean="0">
                          <a:solidFill>
                            <a:srgbClr val="C00000"/>
                          </a:solidFill>
                        </a:rPr>
                        <a:t>1.209</a:t>
                      </a:r>
                      <a:endParaRPr lang="en-GB" sz="1200" b="1" dirty="0">
                        <a:solidFill>
                          <a:srgbClr val="C00000"/>
                        </a:solidFill>
                      </a:endParaRPr>
                    </a:p>
                  </a:txBody>
                  <a:tcPr marL="18000" marR="18000" marT="18000" marB="18000"/>
                </a:tc>
                <a:tc>
                  <a:txBody>
                    <a:bodyPr/>
                    <a:lstStyle/>
                    <a:p>
                      <a:r>
                        <a:rPr lang="en-GB" sz="1200" dirty="0" smtClean="0">
                          <a:solidFill>
                            <a:srgbClr val="000000"/>
                          </a:solidFill>
                        </a:rPr>
                        <a:t>0.970</a:t>
                      </a:r>
                      <a:endParaRPr lang="en-GB" sz="1200" dirty="0">
                        <a:solidFill>
                          <a:srgbClr val="000000"/>
                        </a:solidFill>
                      </a:endParaRPr>
                    </a:p>
                  </a:txBody>
                  <a:tcPr marL="18000" marR="18000" marT="18000" marB="18000"/>
                </a:tc>
                <a:tc>
                  <a:txBody>
                    <a:bodyPr/>
                    <a:lstStyle/>
                    <a:p>
                      <a:r>
                        <a:rPr lang="en-GB" sz="1200" dirty="0" smtClean="0">
                          <a:solidFill>
                            <a:srgbClr val="000000"/>
                          </a:solidFill>
                        </a:rPr>
                        <a:t>0.971</a:t>
                      </a:r>
                      <a:endParaRPr lang="en-GB" sz="1200" dirty="0">
                        <a:solidFill>
                          <a:srgbClr val="000000"/>
                        </a:solidFill>
                      </a:endParaRPr>
                    </a:p>
                  </a:txBody>
                  <a:tcPr marL="18000" marR="18000" marT="18000" marB="18000"/>
                </a:tc>
              </a:tr>
              <a:tr h="256738">
                <a:tc>
                  <a:txBody>
                    <a:bodyPr/>
                    <a:lstStyle/>
                    <a:p>
                      <a:r>
                        <a:rPr lang="en-GB" sz="1200" b="1" dirty="0" smtClean="0">
                          <a:solidFill>
                            <a:srgbClr val="000000"/>
                          </a:solidFill>
                        </a:rPr>
                        <a:t>min(q)</a:t>
                      </a:r>
                      <a:endParaRPr lang="en-GB" sz="1200" b="1" dirty="0">
                        <a:solidFill>
                          <a:srgbClr val="000000"/>
                        </a:solidFill>
                      </a:endParaRPr>
                    </a:p>
                  </a:txBody>
                  <a:tcPr marL="18000" marR="18000" marT="18000" marB="18000"/>
                </a:tc>
                <a:tc>
                  <a:txBody>
                    <a:bodyPr/>
                    <a:lstStyle/>
                    <a:p>
                      <a:r>
                        <a:rPr lang="en-GB" sz="1200" dirty="0" smtClean="0">
                          <a:solidFill>
                            <a:srgbClr val="000000"/>
                          </a:solidFill>
                        </a:rPr>
                        <a:t>0.970</a:t>
                      </a:r>
                      <a:endParaRPr lang="en-GB" sz="1200" dirty="0">
                        <a:solidFill>
                          <a:srgbClr val="000000"/>
                        </a:solidFill>
                      </a:endParaRPr>
                    </a:p>
                  </a:txBody>
                  <a:tcPr marL="18000" marR="18000" marT="18000" marB="18000"/>
                </a:tc>
                <a:tc>
                  <a:txBody>
                    <a:bodyPr/>
                    <a:lstStyle/>
                    <a:p>
                      <a:r>
                        <a:rPr lang="en-GB" sz="1200" dirty="0" smtClean="0">
                          <a:solidFill>
                            <a:srgbClr val="000000"/>
                          </a:solidFill>
                        </a:rPr>
                        <a:t>0.986</a:t>
                      </a:r>
                      <a:endParaRPr lang="en-GB" sz="1200" dirty="0">
                        <a:solidFill>
                          <a:srgbClr val="000000"/>
                        </a:solidFill>
                      </a:endParaRPr>
                    </a:p>
                  </a:txBody>
                  <a:tcPr marL="18000" marR="18000" marT="18000" marB="18000"/>
                </a:tc>
                <a:tc>
                  <a:txBody>
                    <a:bodyPr/>
                    <a:lstStyle/>
                    <a:p>
                      <a:r>
                        <a:rPr lang="en-GB" sz="1200" dirty="0" smtClean="0">
                          <a:solidFill>
                            <a:srgbClr val="000000"/>
                          </a:solidFill>
                        </a:rPr>
                        <a:t>0.959</a:t>
                      </a:r>
                      <a:endParaRPr lang="en-GB" sz="1200" dirty="0">
                        <a:solidFill>
                          <a:srgbClr val="000000"/>
                        </a:solidFill>
                      </a:endParaRPr>
                    </a:p>
                  </a:txBody>
                  <a:tcPr marL="18000" marR="18000" marT="18000" marB="18000"/>
                </a:tc>
                <a:tc>
                  <a:txBody>
                    <a:bodyPr/>
                    <a:lstStyle/>
                    <a:p>
                      <a:r>
                        <a:rPr lang="en-GB" sz="1200" dirty="0" smtClean="0">
                          <a:solidFill>
                            <a:srgbClr val="000000"/>
                          </a:solidFill>
                        </a:rPr>
                        <a:t>1.087</a:t>
                      </a:r>
                      <a:endParaRPr lang="en-GB" sz="1200" dirty="0">
                        <a:solidFill>
                          <a:srgbClr val="000000"/>
                        </a:solidFill>
                      </a:endParaRPr>
                    </a:p>
                  </a:txBody>
                  <a:tcPr marL="18000" marR="18000" marT="18000" marB="18000"/>
                </a:tc>
                <a:tc>
                  <a:txBody>
                    <a:bodyPr/>
                    <a:lstStyle/>
                    <a:p>
                      <a:r>
                        <a:rPr lang="en-GB" sz="1200" dirty="0" smtClean="0">
                          <a:solidFill>
                            <a:srgbClr val="000000"/>
                          </a:solidFill>
                        </a:rPr>
                        <a:t>1.208</a:t>
                      </a:r>
                      <a:endParaRPr lang="en-GB" sz="1200" dirty="0">
                        <a:solidFill>
                          <a:srgbClr val="000000"/>
                        </a:solidFill>
                      </a:endParaRPr>
                    </a:p>
                  </a:txBody>
                  <a:tcPr marL="18000" marR="18000" marT="18000" marB="18000"/>
                </a:tc>
                <a:tc>
                  <a:txBody>
                    <a:bodyPr/>
                    <a:lstStyle/>
                    <a:p>
                      <a:r>
                        <a:rPr lang="en-GB" sz="1200" dirty="0" smtClean="0">
                          <a:solidFill>
                            <a:srgbClr val="000000"/>
                          </a:solidFill>
                        </a:rPr>
                        <a:t>0.970</a:t>
                      </a:r>
                      <a:endParaRPr lang="en-GB" sz="1200" dirty="0">
                        <a:solidFill>
                          <a:srgbClr val="000000"/>
                        </a:solidFill>
                      </a:endParaRPr>
                    </a:p>
                  </a:txBody>
                  <a:tcPr marL="18000" marR="18000" marT="18000" marB="18000"/>
                </a:tc>
                <a:tc>
                  <a:txBody>
                    <a:bodyPr/>
                    <a:lstStyle/>
                    <a:p>
                      <a:r>
                        <a:rPr lang="en-GB" sz="1200" dirty="0" smtClean="0">
                          <a:solidFill>
                            <a:srgbClr val="000000"/>
                          </a:solidFill>
                        </a:rPr>
                        <a:t>0.971</a:t>
                      </a:r>
                      <a:endParaRPr lang="en-GB" sz="1200" dirty="0">
                        <a:solidFill>
                          <a:srgbClr val="000000"/>
                        </a:solidFill>
                      </a:endParaRPr>
                    </a:p>
                  </a:txBody>
                  <a:tcPr marL="18000" marR="18000" marT="18000" marB="18000"/>
                </a:tc>
              </a:tr>
              <a:tr h="256738">
                <a:tc>
                  <a:txBody>
                    <a:bodyPr/>
                    <a:lstStyle/>
                    <a:p>
                      <a:r>
                        <a:rPr lang="en-GB" sz="1200" b="1" dirty="0" smtClean="0">
                          <a:solidFill>
                            <a:srgbClr val="000000"/>
                          </a:solidFill>
                        </a:rPr>
                        <a:t>I</a:t>
                      </a:r>
                      <a:r>
                        <a:rPr lang="en-GB" sz="1200" b="1" baseline="-25000" dirty="0" smtClean="0">
                          <a:solidFill>
                            <a:srgbClr val="000000"/>
                          </a:solidFill>
                        </a:rPr>
                        <a:t>BS</a:t>
                      </a:r>
                      <a:r>
                        <a:rPr lang="en-GB" sz="1200" b="1" dirty="0" smtClean="0">
                          <a:solidFill>
                            <a:srgbClr val="000000"/>
                          </a:solidFill>
                        </a:rPr>
                        <a:t> [MA]</a:t>
                      </a:r>
                      <a:endParaRPr lang="en-GB" sz="1200" b="1" dirty="0">
                        <a:solidFill>
                          <a:srgbClr val="000000"/>
                        </a:solidFill>
                      </a:endParaRPr>
                    </a:p>
                  </a:txBody>
                  <a:tcPr marL="18000" marR="18000" marT="18000" marB="18000"/>
                </a:tc>
                <a:tc>
                  <a:txBody>
                    <a:bodyPr/>
                    <a:lstStyle/>
                    <a:p>
                      <a:r>
                        <a:rPr lang="en-GB" sz="1200" dirty="0" smtClean="0">
                          <a:solidFill>
                            <a:srgbClr val="000000"/>
                          </a:solidFill>
                        </a:rPr>
                        <a:t>3.76</a:t>
                      </a:r>
                      <a:endParaRPr lang="en-GB" sz="1200" dirty="0">
                        <a:solidFill>
                          <a:srgbClr val="000000"/>
                        </a:solidFill>
                      </a:endParaRPr>
                    </a:p>
                  </a:txBody>
                  <a:tcPr marL="18000" marR="18000" marT="18000" marB="18000"/>
                </a:tc>
                <a:tc>
                  <a:txBody>
                    <a:bodyPr/>
                    <a:lstStyle/>
                    <a:p>
                      <a:r>
                        <a:rPr lang="en-GB" sz="1200" dirty="0" smtClean="0">
                          <a:solidFill>
                            <a:srgbClr val="FF0000"/>
                          </a:solidFill>
                        </a:rPr>
                        <a:t>4.09</a:t>
                      </a:r>
                      <a:endParaRPr lang="en-GB" sz="1200" dirty="0">
                        <a:solidFill>
                          <a:srgbClr val="FF0000"/>
                        </a:solidFill>
                      </a:endParaRPr>
                    </a:p>
                  </a:txBody>
                  <a:tcPr marL="18000" marR="18000" marT="18000" marB="18000"/>
                </a:tc>
                <a:tc>
                  <a:txBody>
                    <a:bodyPr/>
                    <a:lstStyle/>
                    <a:p>
                      <a:r>
                        <a:rPr lang="en-GB" sz="1200" dirty="0" smtClean="0">
                          <a:solidFill>
                            <a:srgbClr val="C00000"/>
                          </a:solidFill>
                        </a:rPr>
                        <a:t>4.10</a:t>
                      </a:r>
                      <a:endParaRPr lang="en-GB" sz="1200" dirty="0">
                        <a:solidFill>
                          <a:srgbClr val="C00000"/>
                        </a:solidFill>
                      </a:endParaRPr>
                    </a:p>
                  </a:txBody>
                  <a:tcPr marL="18000" marR="18000" marT="18000" marB="18000"/>
                </a:tc>
                <a:tc>
                  <a:txBody>
                    <a:bodyPr/>
                    <a:lstStyle/>
                    <a:p>
                      <a:r>
                        <a:rPr lang="en-GB" sz="1200" dirty="0" smtClean="0">
                          <a:solidFill>
                            <a:srgbClr val="C00000"/>
                          </a:solidFill>
                        </a:rPr>
                        <a:t>4.30</a:t>
                      </a:r>
                      <a:endParaRPr lang="en-GB" sz="1200" dirty="0">
                        <a:solidFill>
                          <a:srgbClr val="C00000"/>
                        </a:solidFill>
                      </a:endParaRPr>
                    </a:p>
                  </a:txBody>
                  <a:tcPr marL="18000" marR="18000" marT="18000" marB="18000"/>
                </a:tc>
                <a:tc>
                  <a:txBody>
                    <a:bodyPr/>
                    <a:lstStyle/>
                    <a:p>
                      <a:r>
                        <a:rPr lang="en-GB" sz="1200" dirty="0" smtClean="0">
                          <a:solidFill>
                            <a:srgbClr val="C00000"/>
                          </a:solidFill>
                        </a:rPr>
                        <a:t>4.65</a:t>
                      </a:r>
                      <a:endParaRPr lang="en-GB" sz="1200" dirty="0">
                        <a:solidFill>
                          <a:srgbClr val="C00000"/>
                        </a:solidFill>
                      </a:endParaRPr>
                    </a:p>
                  </a:txBody>
                  <a:tcPr marL="18000" marR="18000" marT="18000" marB="18000"/>
                </a:tc>
                <a:tc>
                  <a:txBody>
                    <a:bodyPr/>
                    <a:lstStyle/>
                    <a:p>
                      <a:r>
                        <a:rPr lang="en-GB" sz="1200" dirty="0" smtClean="0">
                          <a:solidFill>
                            <a:srgbClr val="000000"/>
                          </a:solidFill>
                        </a:rPr>
                        <a:t>4.06</a:t>
                      </a:r>
                      <a:endParaRPr lang="en-GB" sz="1200" dirty="0">
                        <a:solidFill>
                          <a:srgbClr val="000000"/>
                        </a:solidFill>
                      </a:endParaRPr>
                    </a:p>
                  </a:txBody>
                  <a:tcPr marL="18000" marR="18000" marT="18000" marB="18000"/>
                </a:tc>
                <a:tc>
                  <a:txBody>
                    <a:bodyPr/>
                    <a:lstStyle/>
                    <a:p>
                      <a:r>
                        <a:rPr lang="en-GB" sz="1200" dirty="0" smtClean="0">
                          <a:solidFill>
                            <a:srgbClr val="000000"/>
                          </a:solidFill>
                        </a:rPr>
                        <a:t>3.95</a:t>
                      </a:r>
                      <a:endParaRPr lang="en-GB" sz="1200" dirty="0">
                        <a:solidFill>
                          <a:srgbClr val="000000"/>
                        </a:solidFill>
                      </a:endParaRPr>
                    </a:p>
                  </a:txBody>
                  <a:tcPr marL="18000" marR="18000" marT="18000" marB="18000"/>
                </a:tc>
              </a:tr>
              <a:tr h="256738">
                <a:tc>
                  <a:txBody>
                    <a:bodyPr/>
                    <a:lstStyle/>
                    <a:p>
                      <a:r>
                        <a:rPr lang="en-GB" sz="1200" b="1" dirty="0" smtClean="0">
                          <a:solidFill>
                            <a:srgbClr val="000000"/>
                          </a:solidFill>
                        </a:rPr>
                        <a:t>I</a:t>
                      </a:r>
                      <a:r>
                        <a:rPr lang="en-GB" sz="1200" b="1" baseline="-25000" dirty="0" smtClean="0">
                          <a:solidFill>
                            <a:srgbClr val="000000"/>
                          </a:solidFill>
                        </a:rPr>
                        <a:t>NB</a:t>
                      </a:r>
                      <a:r>
                        <a:rPr lang="en-GB" sz="1200" b="1" dirty="0" smtClean="0">
                          <a:solidFill>
                            <a:srgbClr val="000000"/>
                          </a:solidFill>
                        </a:rPr>
                        <a:t> [MA]</a:t>
                      </a:r>
                      <a:endParaRPr lang="en-GB" sz="1200" b="1" dirty="0">
                        <a:solidFill>
                          <a:srgbClr val="000000"/>
                        </a:solidFill>
                      </a:endParaRPr>
                    </a:p>
                  </a:txBody>
                  <a:tcPr marL="18000" marR="18000" marT="18000" marB="18000"/>
                </a:tc>
                <a:tc>
                  <a:txBody>
                    <a:bodyPr/>
                    <a:lstStyle/>
                    <a:p>
                      <a:r>
                        <a:rPr lang="en-GB" sz="1200" dirty="0" smtClean="0">
                          <a:solidFill>
                            <a:srgbClr val="000000"/>
                          </a:solidFill>
                        </a:rPr>
                        <a:t>2.49</a:t>
                      </a:r>
                      <a:endParaRPr lang="en-GB" sz="1200" dirty="0">
                        <a:solidFill>
                          <a:srgbClr val="000000"/>
                        </a:solidFill>
                      </a:endParaRPr>
                    </a:p>
                  </a:txBody>
                  <a:tcPr marL="18000" marR="18000" marT="18000" marB="18000"/>
                </a:tc>
                <a:tc>
                  <a:txBody>
                    <a:bodyPr/>
                    <a:lstStyle/>
                    <a:p>
                      <a:r>
                        <a:rPr lang="en-GB" sz="1200" dirty="0" smtClean="0">
                          <a:solidFill>
                            <a:srgbClr val="000000"/>
                          </a:solidFill>
                        </a:rPr>
                        <a:t>2.65</a:t>
                      </a:r>
                      <a:endParaRPr lang="en-GB" sz="1200" dirty="0">
                        <a:solidFill>
                          <a:srgbClr val="000000"/>
                        </a:solidFill>
                      </a:endParaRPr>
                    </a:p>
                  </a:txBody>
                  <a:tcPr marL="18000" marR="18000" marT="18000" marB="18000"/>
                </a:tc>
                <a:tc>
                  <a:txBody>
                    <a:bodyPr/>
                    <a:lstStyle/>
                    <a:p>
                      <a:r>
                        <a:rPr lang="en-GB" sz="1200" dirty="0" smtClean="0">
                          <a:solidFill>
                            <a:srgbClr val="000000"/>
                          </a:solidFill>
                        </a:rPr>
                        <a:t>2.62</a:t>
                      </a:r>
                      <a:endParaRPr lang="en-GB" sz="1200" dirty="0">
                        <a:solidFill>
                          <a:srgbClr val="000000"/>
                        </a:solidFill>
                      </a:endParaRPr>
                    </a:p>
                  </a:txBody>
                  <a:tcPr marL="18000" marR="18000" marT="18000" marB="18000"/>
                </a:tc>
                <a:tc>
                  <a:txBody>
                    <a:bodyPr/>
                    <a:lstStyle/>
                    <a:p>
                      <a:r>
                        <a:rPr lang="en-GB" sz="1200" dirty="0" smtClean="0">
                          <a:solidFill>
                            <a:srgbClr val="000000"/>
                          </a:solidFill>
                        </a:rPr>
                        <a:t>2.68</a:t>
                      </a:r>
                      <a:endParaRPr lang="en-GB" sz="1200" dirty="0">
                        <a:solidFill>
                          <a:srgbClr val="000000"/>
                        </a:solidFill>
                      </a:endParaRPr>
                    </a:p>
                  </a:txBody>
                  <a:tcPr marL="18000" marR="18000" marT="18000" marB="18000"/>
                </a:tc>
                <a:tc>
                  <a:txBody>
                    <a:bodyPr/>
                    <a:lstStyle/>
                    <a:p>
                      <a:r>
                        <a:rPr lang="en-GB" sz="1200" dirty="0" smtClean="0">
                          <a:solidFill>
                            <a:srgbClr val="000000"/>
                          </a:solidFill>
                        </a:rPr>
                        <a:t>2.72</a:t>
                      </a:r>
                      <a:endParaRPr lang="en-GB" sz="1200" dirty="0">
                        <a:solidFill>
                          <a:srgbClr val="000000"/>
                        </a:solidFill>
                      </a:endParaRPr>
                    </a:p>
                  </a:txBody>
                  <a:tcPr marL="18000" marR="18000" marT="18000" marB="18000"/>
                </a:tc>
                <a:tc>
                  <a:txBody>
                    <a:bodyPr/>
                    <a:lstStyle/>
                    <a:p>
                      <a:r>
                        <a:rPr lang="en-GB" sz="1200" dirty="0" smtClean="0">
                          <a:solidFill>
                            <a:srgbClr val="000000"/>
                          </a:solidFill>
                        </a:rPr>
                        <a:t>-</a:t>
                      </a:r>
                      <a:endParaRPr lang="en-GB" sz="1200" dirty="0">
                        <a:solidFill>
                          <a:srgbClr val="000000"/>
                        </a:solidFill>
                      </a:endParaRPr>
                    </a:p>
                  </a:txBody>
                  <a:tcPr marL="18000" marR="18000" marT="18000" marB="18000"/>
                </a:tc>
                <a:tc>
                  <a:txBody>
                    <a:bodyPr/>
                    <a:lstStyle/>
                    <a:p>
                      <a:r>
                        <a:rPr lang="en-GB" sz="1200" dirty="0" smtClean="0">
                          <a:solidFill>
                            <a:srgbClr val="000000"/>
                          </a:solidFill>
                        </a:rPr>
                        <a:t>-</a:t>
                      </a:r>
                      <a:endParaRPr lang="en-GB" sz="1200" dirty="0">
                        <a:solidFill>
                          <a:srgbClr val="000000"/>
                        </a:solidFill>
                      </a:endParaRPr>
                    </a:p>
                  </a:txBody>
                  <a:tcPr marL="18000" marR="18000" marT="18000" marB="18000"/>
                </a:tc>
              </a:tr>
              <a:tr h="256738">
                <a:tc>
                  <a:txBody>
                    <a:bodyPr/>
                    <a:lstStyle/>
                    <a:p>
                      <a:r>
                        <a:rPr lang="en-GB" sz="1200" b="1" dirty="0" smtClean="0">
                          <a:solidFill>
                            <a:srgbClr val="000000"/>
                          </a:solidFill>
                        </a:rPr>
                        <a:t>I</a:t>
                      </a:r>
                      <a:r>
                        <a:rPr lang="en-GB" sz="1200" b="1" baseline="-25000" dirty="0" smtClean="0">
                          <a:solidFill>
                            <a:srgbClr val="000000"/>
                          </a:solidFill>
                        </a:rPr>
                        <a:t>EC</a:t>
                      </a:r>
                      <a:r>
                        <a:rPr lang="en-GB" sz="1200" b="1" dirty="0" smtClean="0">
                          <a:solidFill>
                            <a:srgbClr val="000000"/>
                          </a:solidFill>
                        </a:rPr>
                        <a:t>/I</a:t>
                      </a:r>
                      <a:r>
                        <a:rPr lang="en-GB" sz="1200" b="1" baseline="-25000" dirty="0" smtClean="0">
                          <a:solidFill>
                            <a:srgbClr val="000000"/>
                          </a:solidFill>
                        </a:rPr>
                        <a:t>LH</a:t>
                      </a:r>
                      <a:r>
                        <a:rPr lang="en-GB" sz="1200" b="1" dirty="0" smtClean="0">
                          <a:solidFill>
                            <a:srgbClr val="000000"/>
                          </a:solidFill>
                        </a:rPr>
                        <a:t> [MA]</a:t>
                      </a:r>
                      <a:endParaRPr lang="en-GB" sz="1200" b="1" dirty="0">
                        <a:solidFill>
                          <a:srgbClr val="000000"/>
                        </a:solidFill>
                      </a:endParaRPr>
                    </a:p>
                  </a:txBody>
                  <a:tcPr marL="18000" marR="18000" marT="18000" marB="18000"/>
                </a:tc>
                <a:tc>
                  <a:txBody>
                    <a:bodyPr/>
                    <a:lstStyle/>
                    <a:p>
                      <a:r>
                        <a:rPr lang="en-GB" sz="1200" dirty="0" smtClean="0">
                          <a:solidFill>
                            <a:srgbClr val="000000"/>
                          </a:solidFill>
                        </a:rPr>
                        <a:t>0.41/-</a:t>
                      </a:r>
                      <a:endParaRPr lang="en-GB" sz="1200" dirty="0">
                        <a:solidFill>
                          <a:srgbClr val="000000"/>
                        </a:solidFill>
                      </a:endParaRPr>
                    </a:p>
                  </a:txBody>
                  <a:tcPr marL="18000" marR="18000" marT="18000" marB="18000"/>
                </a:tc>
                <a:tc>
                  <a:txBody>
                    <a:bodyPr/>
                    <a:lstStyle/>
                    <a:p>
                      <a:r>
                        <a:rPr lang="en-GB" sz="1200" dirty="0" smtClean="0">
                          <a:solidFill>
                            <a:srgbClr val="FF0000"/>
                          </a:solidFill>
                        </a:rPr>
                        <a:t>0.82/-</a:t>
                      </a:r>
                      <a:endParaRPr lang="en-GB" sz="1200" dirty="0">
                        <a:solidFill>
                          <a:srgbClr val="FF0000"/>
                        </a:solidFill>
                      </a:endParaRPr>
                    </a:p>
                  </a:txBody>
                  <a:tcPr marL="18000" marR="18000" marT="18000" marB="18000"/>
                </a:tc>
                <a:tc>
                  <a:txBody>
                    <a:bodyPr/>
                    <a:lstStyle/>
                    <a:p>
                      <a:r>
                        <a:rPr lang="en-GB" sz="1200" dirty="0" smtClean="0">
                          <a:solidFill>
                            <a:srgbClr val="000000"/>
                          </a:solidFill>
                        </a:rPr>
                        <a:t>0.41/-</a:t>
                      </a:r>
                      <a:endParaRPr lang="en-GB" sz="1200" dirty="0">
                        <a:solidFill>
                          <a:srgbClr val="000000"/>
                        </a:solidFill>
                      </a:endParaRPr>
                    </a:p>
                  </a:txBody>
                  <a:tcPr marL="18000" marR="18000" marT="18000" marB="18000"/>
                </a:tc>
                <a:tc>
                  <a:txBody>
                    <a:bodyPr/>
                    <a:lstStyle/>
                    <a:p>
                      <a:r>
                        <a:rPr lang="en-GB" sz="1200" dirty="0" smtClean="0">
                          <a:solidFill>
                            <a:srgbClr val="000000"/>
                          </a:solidFill>
                        </a:rPr>
                        <a:t>0.41/0.90</a:t>
                      </a:r>
                      <a:endParaRPr lang="en-GB" sz="1200" dirty="0">
                        <a:solidFill>
                          <a:srgbClr val="000000"/>
                        </a:solidFill>
                      </a:endParaRPr>
                    </a:p>
                  </a:txBody>
                  <a:tcPr marL="18000" marR="18000" marT="18000" marB="18000"/>
                </a:tc>
                <a:tc>
                  <a:txBody>
                    <a:bodyPr/>
                    <a:lstStyle/>
                    <a:p>
                      <a:r>
                        <a:rPr lang="en-GB" sz="1200" dirty="0" smtClean="0">
                          <a:solidFill>
                            <a:srgbClr val="000000"/>
                          </a:solidFill>
                        </a:rPr>
                        <a:t>0.41/0.89</a:t>
                      </a:r>
                      <a:endParaRPr lang="en-GB" sz="1200" dirty="0">
                        <a:solidFill>
                          <a:srgbClr val="000000"/>
                        </a:solidFill>
                      </a:endParaRPr>
                    </a:p>
                  </a:txBody>
                  <a:tcPr marL="18000" marR="18000" marT="18000" marB="18000"/>
                </a:tc>
                <a:tc>
                  <a:txBody>
                    <a:bodyPr/>
                    <a:lstStyle/>
                    <a:p>
                      <a:r>
                        <a:rPr lang="en-GB" sz="1200" dirty="0" smtClean="0">
                          <a:solidFill>
                            <a:srgbClr val="000000"/>
                          </a:solidFill>
                        </a:rPr>
                        <a:t>0.82/0.90</a:t>
                      </a:r>
                      <a:endParaRPr lang="en-GB" sz="1200" dirty="0">
                        <a:solidFill>
                          <a:srgbClr val="000000"/>
                        </a:solidFill>
                      </a:endParaRPr>
                    </a:p>
                  </a:txBody>
                  <a:tcPr marL="18000" marR="18000" marT="18000" marB="18000"/>
                </a:tc>
                <a:tc>
                  <a:txBody>
                    <a:bodyPr/>
                    <a:lstStyle/>
                    <a:p>
                      <a:r>
                        <a:rPr lang="en-GB" sz="1200" dirty="0" smtClean="0">
                          <a:solidFill>
                            <a:srgbClr val="000000"/>
                          </a:solidFill>
                        </a:rPr>
                        <a:t>0.82/-</a:t>
                      </a:r>
                      <a:endParaRPr lang="en-GB" sz="1200" dirty="0">
                        <a:solidFill>
                          <a:srgbClr val="000000"/>
                        </a:solidFill>
                      </a:endParaRPr>
                    </a:p>
                  </a:txBody>
                  <a:tcPr marL="18000" marR="18000" marT="18000" marB="18000"/>
                </a:tc>
              </a:tr>
              <a:tr h="256738">
                <a:tc>
                  <a:txBody>
                    <a:bodyPr/>
                    <a:lstStyle/>
                    <a:p>
                      <a:r>
                        <a:rPr lang="en-GB" sz="1200" b="1" dirty="0" smtClean="0">
                          <a:solidFill>
                            <a:srgbClr val="000000"/>
                          </a:solidFill>
                        </a:rPr>
                        <a:t>P</a:t>
                      </a:r>
                      <a:r>
                        <a:rPr lang="el-GR" sz="1200" b="1" baseline="-25000" dirty="0" smtClean="0">
                          <a:solidFill>
                            <a:srgbClr val="000000"/>
                          </a:solidFill>
                        </a:rPr>
                        <a:t>α</a:t>
                      </a:r>
                      <a:r>
                        <a:rPr lang="en-GB" sz="1200" b="1" dirty="0" smtClean="0">
                          <a:solidFill>
                            <a:srgbClr val="000000"/>
                          </a:solidFill>
                        </a:rPr>
                        <a:t> [MW]</a:t>
                      </a:r>
                      <a:endParaRPr lang="en-GB" sz="1200" b="1" dirty="0">
                        <a:solidFill>
                          <a:srgbClr val="000000"/>
                        </a:solidFill>
                      </a:endParaRPr>
                    </a:p>
                  </a:txBody>
                  <a:tcPr marL="18000" marR="18000" marT="18000" marB="18000"/>
                </a:tc>
                <a:tc>
                  <a:txBody>
                    <a:bodyPr/>
                    <a:lstStyle/>
                    <a:p>
                      <a:r>
                        <a:rPr lang="en-GB" sz="1200" dirty="0" smtClean="0">
                          <a:solidFill>
                            <a:srgbClr val="000000"/>
                          </a:solidFill>
                        </a:rPr>
                        <a:t>100.9</a:t>
                      </a:r>
                      <a:endParaRPr lang="en-GB" sz="1200" dirty="0">
                        <a:solidFill>
                          <a:srgbClr val="000000"/>
                        </a:solidFill>
                      </a:endParaRPr>
                    </a:p>
                  </a:txBody>
                  <a:tcPr marL="18000" marR="18000" marT="18000" marB="18000"/>
                </a:tc>
                <a:tc>
                  <a:txBody>
                    <a:bodyPr/>
                    <a:lstStyle/>
                    <a:p>
                      <a:r>
                        <a:rPr lang="en-GB" sz="1200" dirty="0" smtClean="0">
                          <a:solidFill>
                            <a:srgbClr val="FF0000"/>
                          </a:solidFill>
                        </a:rPr>
                        <a:t>110.7</a:t>
                      </a:r>
                      <a:endParaRPr lang="en-GB" sz="1200" dirty="0">
                        <a:solidFill>
                          <a:srgbClr val="FF0000"/>
                        </a:solidFill>
                      </a:endParaRPr>
                    </a:p>
                  </a:txBody>
                  <a:tcPr marL="18000" marR="18000" marT="18000" marB="18000"/>
                </a:tc>
                <a:tc>
                  <a:txBody>
                    <a:bodyPr/>
                    <a:lstStyle/>
                    <a:p>
                      <a:r>
                        <a:rPr lang="en-GB" sz="1200" dirty="0" smtClean="0">
                          <a:solidFill>
                            <a:srgbClr val="FF0000"/>
                          </a:solidFill>
                        </a:rPr>
                        <a:t>115.7</a:t>
                      </a:r>
                      <a:endParaRPr lang="en-GB" sz="1200" dirty="0">
                        <a:solidFill>
                          <a:srgbClr val="FF0000"/>
                        </a:solidFill>
                      </a:endParaRPr>
                    </a:p>
                  </a:txBody>
                  <a:tcPr marL="18000" marR="18000" marT="18000" marB="18000"/>
                </a:tc>
                <a:tc>
                  <a:txBody>
                    <a:bodyPr/>
                    <a:lstStyle/>
                    <a:p>
                      <a:r>
                        <a:rPr lang="en-GB" sz="1200" dirty="0" smtClean="0">
                          <a:solidFill>
                            <a:srgbClr val="C00000"/>
                          </a:solidFill>
                        </a:rPr>
                        <a:t>111.6</a:t>
                      </a:r>
                      <a:endParaRPr lang="en-GB" sz="1200" dirty="0">
                        <a:solidFill>
                          <a:srgbClr val="C00000"/>
                        </a:solidFill>
                      </a:endParaRPr>
                    </a:p>
                  </a:txBody>
                  <a:tcPr marL="18000" marR="18000" marT="18000" marB="18000"/>
                </a:tc>
                <a:tc>
                  <a:txBody>
                    <a:bodyPr/>
                    <a:lstStyle/>
                    <a:p>
                      <a:r>
                        <a:rPr lang="en-GB" sz="1200" dirty="0" smtClean="0">
                          <a:solidFill>
                            <a:srgbClr val="C00000"/>
                          </a:solidFill>
                        </a:rPr>
                        <a:t>124.7</a:t>
                      </a:r>
                      <a:endParaRPr lang="en-GB" sz="1200" dirty="0">
                        <a:solidFill>
                          <a:srgbClr val="C00000"/>
                        </a:solidFill>
                      </a:endParaRPr>
                    </a:p>
                  </a:txBody>
                  <a:tcPr marL="18000" marR="18000" marT="18000" marB="18000"/>
                </a:tc>
                <a:tc>
                  <a:txBody>
                    <a:bodyPr/>
                    <a:lstStyle/>
                    <a:p>
                      <a:r>
                        <a:rPr lang="en-GB" sz="1200" dirty="0" smtClean="0">
                          <a:solidFill>
                            <a:srgbClr val="000000"/>
                          </a:solidFill>
                        </a:rPr>
                        <a:t>102.5</a:t>
                      </a:r>
                    </a:p>
                  </a:txBody>
                  <a:tcPr marL="18000" marR="18000" marT="18000" marB="18000"/>
                </a:tc>
                <a:tc>
                  <a:txBody>
                    <a:bodyPr/>
                    <a:lstStyle/>
                    <a:p>
                      <a:r>
                        <a:rPr lang="en-GB" sz="1200" dirty="0" smtClean="0">
                          <a:solidFill>
                            <a:srgbClr val="000000"/>
                          </a:solidFill>
                        </a:rPr>
                        <a:t>108.4</a:t>
                      </a:r>
                      <a:endParaRPr lang="en-GB" sz="1200" dirty="0">
                        <a:solidFill>
                          <a:srgbClr val="000000"/>
                        </a:solidFill>
                      </a:endParaRPr>
                    </a:p>
                  </a:txBody>
                  <a:tcPr marL="18000" marR="18000" marT="18000" marB="18000"/>
                </a:tc>
              </a:tr>
              <a:tr h="256738">
                <a:tc>
                  <a:txBody>
                    <a:bodyPr/>
                    <a:lstStyle/>
                    <a:p>
                      <a:r>
                        <a:rPr lang="en-GB" sz="1200" b="1" dirty="0" err="1" smtClean="0">
                          <a:solidFill>
                            <a:srgbClr val="000000"/>
                          </a:solidFill>
                        </a:rPr>
                        <a:t>P</a:t>
                      </a:r>
                      <a:r>
                        <a:rPr lang="en-GB" sz="1200" b="1" baseline="-25000" dirty="0" err="1" smtClean="0">
                          <a:solidFill>
                            <a:srgbClr val="000000"/>
                          </a:solidFill>
                        </a:rPr>
                        <a:t>loss</a:t>
                      </a:r>
                      <a:r>
                        <a:rPr lang="en-GB" sz="1200" b="1" dirty="0" smtClean="0">
                          <a:solidFill>
                            <a:srgbClr val="000000"/>
                          </a:solidFill>
                        </a:rPr>
                        <a:t> [MW]</a:t>
                      </a:r>
                      <a:endParaRPr lang="en-GB" sz="1200" b="1" dirty="0">
                        <a:solidFill>
                          <a:srgbClr val="000000"/>
                        </a:solidFill>
                      </a:endParaRPr>
                    </a:p>
                  </a:txBody>
                  <a:tcPr marL="18000" marR="18000" marT="18000" marB="18000"/>
                </a:tc>
                <a:tc>
                  <a:txBody>
                    <a:bodyPr/>
                    <a:lstStyle/>
                    <a:p>
                      <a:r>
                        <a:rPr lang="en-GB" sz="1200" dirty="0" smtClean="0">
                          <a:solidFill>
                            <a:srgbClr val="000000"/>
                          </a:solidFill>
                        </a:rPr>
                        <a:t>116.7</a:t>
                      </a:r>
                      <a:endParaRPr lang="en-GB" sz="1200" dirty="0">
                        <a:solidFill>
                          <a:srgbClr val="000000"/>
                        </a:solidFill>
                      </a:endParaRPr>
                    </a:p>
                  </a:txBody>
                  <a:tcPr marL="18000" marR="18000" marT="18000" marB="18000"/>
                </a:tc>
                <a:tc>
                  <a:txBody>
                    <a:bodyPr/>
                    <a:lstStyle/>
                    <a:p>
                      <a:r>
                        <a:rPr lang="en-GB" sz="1200" dirty="0" smtClean="0">
                          <a:solidFill>
                            <a:srgbClr val="FF0000"/>
                          </a:solidFill>
                        </a:rPr>
                        <a:t>142.9</a:t>
                      </a:r>
                      <a:endParaRPr lang="en-GB" sz="1200" dirty="0">
                        <a:solidFill>
                          <a:srgbClr val="FF0000"/>
                        </a:solidFill>
                      </a:endParaRPr>
                    </a:p>
                  </a:txBody>
                  <a:tcPr marL="18000" marR="18000" marT="18000" marB="18000"/>
                </a:tc>
                <a:tc>
                  <a:txBody>
                    <a:bodyPr/>
                    <a:lstStyle/>
                    <a:p>
                      <a:r>
                        <a:rPr lang="en-GB" sz="1200" dirty="0" smtClean="0">
                          <a:solidFill>
                            <a:srgbClr val="FF0000"/>
                          </a:solidFill>
                        </a:rPr>
                        <a:t>148.7</a:t>
                      </a:r>
                      <a:endParaRPr lang="en-GB" sz="1200" dirty="0">
                        <a:solidFill>
                          <a:srgbClr val="FF0000"/>
                        </a:solidFill>
                      </a:endParaRPr>
                    </a:p>
                  </a:txBody>
                  <a:tcPr marL="18000" marR="18000" marT="18000" marB="18000"/>
                </a:tc>
                <a:tc>
                  <a:txBody>
                    <a:bodyPr/>
                    <a:lstStyle/>
                    <a:p>
                      <a:r>
                        <a:rPr lang="en-GB" sz="1200" dirty="0" smtClean="0">
                          <a:solidFill>
                            <a:srgbClr val="C00000"/>
                          </a:solidFill>
                        </a:rPr>
                        <a:t>143.9</a:t>
                      </a:r>
                      <a:endParaRPr lang="en-GB" sz="1200" dirty="0">
                        <a:solidFill>
                          <a:srgbClr val="C00000"/>
                        </a:solidFill>
                      </a:endParaRPr>
                    </a:p>
                  </a:txBody>
                  <a:tcPr marL="18000" marR="18000" marT="18000" marB="18000"/>
                </a:tc>
                <a:tc>
                  <a:txBody>
                    <a:bodyPr/>
                    <a:lstStyle/>
                    <a:p>
                      <a:r>
                        <a:rPr lang="en-GB" sz="1200" dirty="0" smtClean="0">
                          <a:solidFill>
                            <a:srgbClr val="C00000"/>
                          </a:solidFill>
                        </a:rPr>
                        <a:t>173.8</a:t>
                      </a:r>
                      <a:endParaRPr lang="en-GB" sz="1200" dirty="0">
                        <a:solidFill>
                          <a:srgbClr val="C00000"/>
                        </a:solidFill>
                      </a:endParaRPr>
                    </a:p>
                  </a:txBody>
                  <a:tcPr marL="18000" marR="18000" marT="18000" marB="18000"/>
                </a:tc>
                <a:tc>
                  <a:txBody>
                    <a:bodyPr/>
                    <a:lstStyle/>
                    <a:p>
                      <a:r>
                        <a:rPr lang="en-GB" sz="1200" dirty="0" smtClean="0">
                          <a:solidFill>
                            <a:srgbClr val="000000"/>
                          </a:solidFill>
                        </a:rPr>
                        <a:t>123.7</a:t>
                      </a:r>
                      <a:endParaRPr lang="en-GB" sz="1200" dirty="0">
                        <a:solidFill>
                          <a:srgbClr val="000000"/>
                        </a:solidFill>
                      </a:endParaRPr>
                    </a:p>
                  </a:txBody>
                  <a:tcPr marL="18000" marR="18000" marT="18000" marB="18000"/>
                </a:tc>
                <a:tc>
                  <a:txBody>
                    <a:bodyPr/>
                    <a:lstStyle/>
                    <a:p>
                      <a:r>
                        <a:rPr lang="en-GB" sz="1200" dirty="0" smtClean="0">
                          <a:solidFill>
                            <a:srgbClr val="000000"/>
                          </a:solidFill>
                        </a:rPr>
                        <a:t>130.2</a:t>
                      </a:r>
                      <a:endParaRPr lang="en-GB" sz="1200" dirty="0">
                        <a:solidFill>
                          <a:srgbClr val="000000"/>
                        </a:solidFill>
                      </a:endParaRPr>
                    </a:p>
                  </a:txBody>
                  <a:tcPr marL="18000" marR="18000" marT="18000" marB="18000"/>
                </a:tc>
              </a:tr>
              <a:tr h="256738">
                <a:tc>
                  <a:txBody>
                    <a:bodyPr/>
                    <a:lstStyle/>
                    <a:p>
                      <a:r>
                        <a:rPr lang="en-GB" sz="1200" b="1" dirty="0" err="1" smtClean="0">
                          <a:solidFill>
                            <a:srgbClr val="000000"/>
                          </a:solidFill>
                        </a:rPr>
                        <a:t>P</a:t>
                      </a:r>
                      <a:r>
                        <a:rPr lang="en-GB" sz="1200" b="1" baseline="-25000" dirty="0" err="1" smtClean="0">
                          <a:solidFill>
                            <a:srgbClr val="000000"/>
                          </a:solidFill>
                        </a:rPr>
                        <a:t>aux</a:t>
                      </a:r>
                      <a:r>
                        <a:rPr lang="en-GB" sz="1200" b="1" baseline="-25000" dirty="0" smtClean="0">
                          <a:solidFill>
                            <a:srgbClr val="000000"/>
                          </a:solidFill>
                        </a:rPr>
                        <a:t> </a:t>
                      </a:r>
                      <a:r>
                        <a:rPr lang="en-GB" sz="1200" b="1" dirty="0" smtClean="0">
                          <a:solidFill>
                            <a:srgbClr val="000000"/>
                          </a:solidFill>
                        </a:rPr>
                        <a:t>[MW]</a:t>
                      </a:r>
                      <a:endParaRPr lang="en-GB" sz="1200" b="1" dirty="0">
                        <a:solidFill>
                          <a:srgbClr val="000000"/>
                        </a:solidFill>
                      </a:endParaRPr>
                    </a:p>
                  </a:txBody>
                  <a:tcPr marL="18000" marR="18000" marT="18000" marB="18000"/>
                </a:tc>
                <a:tc>
                  <a:txBody>
                    <a:bodyPr/>
                    <a:lstStyle/>
                    <a:p>
                      <a:r>
                        <a:rPr lang="en-GB" sz="1200" dirty="0" smtClean="0">
                          <a:solidFill>
                            <a:srgbClr val="000000"/>
                          </a:solidFill>
                        </a:rPr>
                        <a:t>52.30</a:t>
                      </a:r>
                      <a:endParaRPr lang="en-GB" sz="1200" dirty="0">
                        <a:solidFill>
                          <a:srgbClr val="000000"/>
                        </a:solidFill>
                      </a:endParaRPr>
                    </a:p>
                  </a:txBody>
                  <a:tcPr marL="18000" marR="18000" marT="18000" marB="18000"/>
                </a:tc>
                <a:tc>
                  <a:txBody>
                    <a:bodyPr/>
                    <a:lstStyle/>
                    <a:p>
                      <a:r>
                        <a:rPr lang="en-GB" sz="1200" dirty="0" smtClean="0">
                          <a:solidFill>
                            <a:srgbClr val="FF0000"/>
                          </a:solidFill>
                        </a:rPr>
                        <a:t>72.64</a:t>
                      </a:r>
                      <a:endParaRPr lang="en-GB" sz="1200" dirty="0">
                        <a:solidFill>
                          <a:srgbClr val="FF0000"/>
                        </a:solidFill>
                      </a:endParaRPr>
                    </a:p>
                  </a:txBody>
                  <a:tcPr marL="18000" marR="18000" marT="18000" marB="18000"/>
                </a:tc>
                <a:tc>
                  <a:txBody>
                    <a:bodyPr/>
                    <a:lstStyle/>
                    <a:p>
                      <a:r>
                        <a:rPr lang="en-GB" sz="1200" dirty="0" smtClean="0">
                          <a:solidFill>
                            <a:srgbClr val="000000"/>
                          </a:solidFill>
                        </a:rPr>
                        <a:t>72.65</a:t>
                      </a:r>
                      <a:endParaRPr lang="en-GB" sz="1200" dirty="0">
                        <a:solidFill>
                          <a:srgbClr val="000000"/>
                        </a:solidFill>
                      </a:endParaRPr>
                    </a:p>
                  </a:txBody>
                  <a:tcPr marL="18000" marR="18000" marT="18000" marB="18000"/>
                </a:tc>
                <a:tc>
                  <a:txBody>
                    <a:bodyPr/>
                    <a:lstStyle/>
                    <a:p>
                      <a:r>
                        <a:rPr lang="en-GB" sz="1200" dirty="0" smtClean="0">
                          <a:solidFill>
                            <a:srgbClr val="000000"/>
                          </a:solidFill>
                        </a:rPr>
                        <a:t>72.64</a:t>
                      </a:r>
                      <a:endParaRPr lang="en-GB" sz="1200" dirty="0">
                        <a:solidFill>
                          <a:srgbClr val="000000"/>
                        </a:solidFill>
                      </a:endParaRPr>
                    </a:p>
                  </a:txBody>
                  <a:tcPr marL="18000" marR="18000" marT="18000" marB="18000"/>
                </a:tc>
                <a:tc>
                  <a:txBody>
                    <a:bodyPr/>
                    <a:lstStyle/>
                    <a:p>
                      <a:r>
                        <a:rPr lang="en-GB" sz="1200" dirty="0" smtClean="0">
                          <a:solidFill>
                            <a:srgbClr val="000000"/>
                          </a:solidFill>
                        </a:rPr>
                        <a:t>92.31</a:t>
                      </a:r>
                      <a:endParaRPr lang="en-GB" sz="1200" dirty="0">
                        <a:solidFill>
                          <a:srgbClr val="000000"/>
                        </a:solidFill>
                      </a:endParaRPr>
                    </a:p>
                  </a:txBody>
                  <a:tcPr marL="18000" marR="18000" marT="18000" marB="18000"/>
                </a:tc>
                <a:tc>
                  <a:txBody>
                    <a:bodyPr/>
                    <a:lstStyle/>
                    <a:p>
                      <a:r>
                        <a:rPr lang="en-GB" sz="1200" dirty="0" smtClean="0">
                          <a:solidFill>
                            <a:srgbClr val="000000"/>
                          </a:solidFill>
                        </a:rPr>
                        <a:t>59.99</a:t>
                      </a:r>
                      <a:endParaRPr lang="en-GB" sz="1200" dirty="0">
                        <a:solidFill>
                          <a:srgbClr val="000000"/>
                        </a:solidFill>
                      </a:endParaRPr>
                    </a:p>
                  </a:txBody>
                  <a:tcPr marL="18000" marR="18000" marT="18000" marB="18000"/>
                </a:tc>
                <a:tc>
                  <a:txBody>
                    <a:bodyPr/>
                    <a:lstStyle/>
                    <a:p>
                      <a:r>
                        <a:rPr lang="en-GB" sz="1200" dirty="0" smtClean="0">
                          <a:solidFill>
                            <a:srgbClr val="000000"/>
                          </a:solidFill>
                        </a:rPr>
                        <a:t>59.99</a:t>
                      </a:r>
                      <a:endParaRPr lang="en-GB" sz="1200" dirty="0">
                        <a:solidFill>
                          <a:srgbClr val="000000"/>
                        </a:solidFill>
                      </a:endParaRPr>
                    </a:p>
                  </a:txBody>
                  <a:tcPr marL="18000" marR="18000" marT="18000" marB="18000"/>
                </a:tc>
              </a:tr>
              <a:tr h="256738">
                <a:tc>
                  <a:txBody>
                    <a:bodyPr/>
                    <a:lstStyle/>
                    <a:p>
                      <a:r>
                        <a:rPr lang="en-GB" sz="1200" b="1" dirty="0" smtClean="0">
                          <a:solidFill>
                            <a:srgbClr val="000000"/>
                          </a:solidFill>
                        </a:rPr>
                        <a:t>Q</a:t>
                      </a:r>
                      <a:endParaRPr lang="en-GB" sz="1200" b="1" dirty="0">
                        <a:solidFill>
                          <a:srgbClr val="000000"/>
                        </a:solidFill>
                      </a:endParaRPr>
                    </a:p>
                  </a:txBody>
                  <a:tcPr marL="18000" marR="18000" marT="18000" marB="18000"/>
                </a:tc>
                <a:tc>
                  <a:txBody>
                    <a:bodyPr/>
                    <a:lstStyle/>
                    <a:p>
                      <a:r>
                        <a:rPr lang="en-GB" sz="1200" dirty="0" smtClean="0">
                          <a:solidFill>
                            <a:srgbClr val="000000"/>
                          </a:solidFill>
                        </a:rPr>
                        <a:t>9.64</a:t>
                      </a:r>
                      <a:endParaRPr lang="en-GB" sz="1200" dirty="0">
                        <a:solidFill>
                          <a:srgbClr val="000000"/>
                        </a:solidFill>
                      </a:endParaRPr>
                    </a:p>
                  </a:txBody>
                  <a:tcPr marL="18000" marR="18000" marT="18000" marB="18000"/>
                </a:tc>
                <a:tc>
                  <a:txBody>
                    <a:bodyPr/>
                    <a:lstStyle/>
                    <a:p>
                      <a:r>
                        <a:rPr lang="en-GB" sz="1200" dirty="0" smtClean="0">
                          <a:solidFill>
                            <a:srgbClr val="0000FF"/>
                          </a:solidFill>
                        </a:rPr>
                        <a:t>7.63</a:t>
                      </a:r>
                      <a:endParaRPr lang="en-GB" sz="1200" dirty="0">
                        <a:solidFill>
                          <a:srgbClr val="0000FF"/>
                        </a:solidFill>
                      </a:endParaRPr>
                    </a:p>
                  </a:txBody>
                  <a:tcPr marL="18000" marR="18000" marT="18000" marB="18000"/>
                </a:tc>
                <a:tc>
                  <a:txBody>
                    <a:bodyPr/>
                    <a:lstStyle/>
                    <a:p>
                      <a:r>
                        <a:rPr lang="en-GB" sz="1200" dirty="0" smtClean="0">
                          <a:solidFill>
                            <a:srgbClr val="0000FF"/>
                          </a:solidFill>
                        </a:rPr>
                        <a:t>7.97</a:t>
                      </a:r>
                      <a:endParaRPr lang="en-GB" sz="1200" dirty="0">
                        <a:solidFill>
                          <a:srgbClr val="0000FF"/>
                        </a:solidFill>
                      </a:endParaRPr>
                    </a:p>
                  </a:txBody>
                  <a:tcPr marL="18000" marR="18000" marT="18000" marB="18000"/>
                </a:tc>
                <a:tc>
                  <a:txBody>
                    <a:bodyPr/>
                    <a:lstStyle/>
                    <a:p>
                      <a:r>
                        <a:rPr lang="en-GB" sz="1200" dirty="0" smtClean="0">
                          <a:solidFill>
                            <a:srgbClr val="0000FF"/>
                          </a:solidFill>
                        </a:rPr>
                        <a:t>7.69</a:t>
                      </a:r>
                      <a:endParaRPr lang="en-GB" sz="1200" dirty="0">
                        <a:solidFill>
                          <a:srgbClr val="0000FF"/>
                        </a:solidFill>
                      </a:endParaRPr>
                    </a:p>
                  </a:txBody>
                  <a:tcPr marL="18000" marR="18000" marT="18000" marB="18000"/>
                </a:tc>
                <a:tc>
                  <a:txBody>
                    <a:bodyPr/>
                    <a:lstStyle/>
                    <a:p>
                      <a:r>
                        <a:rPr lang="en-GB" sz="1200" dirty="0" smtClean="0">
                          <a:solidFill>
                            <a:srgbClr val="0000FF"/>
                          </a:solidFill>
                        </a:rPr>
                        <a:t>6.76</a:t>
                      </a:r>
                      <a:endParaRPr lang="en-GB" sz="1200" dirty="0">
                        <a:solidFill>
                          <a:srgbClr val="0000FF"/>
                        </a:solidFill>
                      </a:endParaRPr>
                    </a:p>
                  </a:txBody>
                  <a:tcPr marL="18000" marR="18000" marT="18000" marB="18000"/>
                </a:tc>
                <a:tc>
                  <a:txBody>
                    <a:bodyPr/>
                    <a:lstStyle/>
                    <a:p>
                      <a:r>
                        <a:rPr lang="en-GB" sz="1200" dirty="0" smtClean="0">
                          <a:solidFill>
                            <a:srgbClr val="000000"/>
                          </a:solidFill>
                        </a:rPr>
                        <a:t>8.53</a:t>
                      </a:r>
                      <a:endParaRPr lang="en-GB" sz="1200" dirty="0">
                        <a:solidFill>
                          <a:srgbClr val="000000"/>
                        </a:solidFill>
                      </a:endParaRPr>
                    </a:p>
                  </a:txBody>
                  <a:tcPr marL="18000" marR="18000" marT="18000" marB="18000"/>
                </a:tc>
                <a:tc>
                  <a:txBody>
                    <a:bodyPr/>
                    <a:lstStyle/>
                    <a:p>
                      <a:r>
                        <a:rPr lang="en-GB" sz="1200" dirty="0" smtClean="0">
                          <a:solidFill>
                            <a:srgbClr val="000000"/>
                          </a:solidFill>
                        </a:rPr>
                        <a:t>8.93</a:t>
                      </a:r>
                      <a:endParaRPr lang="en-GB" sz="1200" dirty="0">
                        <a:solidFill>
                          <a:srgbClr val="000000"/>
                        </a:solidFill>
                      </a:endParaRPr>
                    </a:p>
                  </a:txBody>
                  <a:tcPr marL="18000" marR="18000" marT="18000" marB="18000"/>
                </a:tc>
              </a:tr>
              <a:tr h="256738">
                <a:tc>
                  <a:txBody>
                    <a:bodyPr/>
                    <a:lstStyle/>
                    <a:p>
                      <a:r>
                        <a:rPr lang="en-GB" sz="1200" b="1" dirty="0" err="1" smtClean="0">
                          <a:solidFill>
                            <a:srgbClr val="000000"/>
                          </a:solidFill>
                        </a:rPr>
                        <a:t>T</a:t>
                      </a:r>
                      <a:r>
                        <a:rPr lang="en-GB" sz="1200" b="1" baseline="-25000" dirty="0" err="1" smtClean="0">
                          <a:solidFill>
                            <a:srgbClr val="000000"/>
                          </a:solidFill>
                        </a:rPr>
                        <a:t>e</a:t>
                      </a:r>
                      <a:r>
                        <a:rPr lang="en-GB" sz="1200" b="1" dirty="0" smtClean="0">
                          <a:solidFill>
                            <a:srgbClr val="000000"/>
                          </a:solidFill>
                        </a:rPr>
                        <a:t>(0) [</a:t>
                      </a:r>
                      <a:r>
                        <a:rPr lang="en-GB" sz="1200" b="1" dirty="0" err="1" smtClean="0">
                          <a:solidFill>
                            <a:srgbClr val="000000"/>
                          </a:solidFill>
                        </a:rPr>
                        <a:t>keV</a:t>
                      </a:r>
                      <a:r>
                        <a:rPr lang="en-GB" sz="1200" b="1" dirty="0" smtClean="0">
                          <a:solidFill>
                            <a:srgbClr val="000000"/>
                          </a:solidFill>
                        </a:rPr>
                        <a:t>] </a:t>
                      </a:r>
                      <a:endParaRPr lang="en-GB" sz="1200" b="1" dirty="0">
                        <a:solidFill>
                          <a:srgbClr val="000000"/>
                        </a:solidFill>
                      </a:endParaRPr>
                    </a:p>
                  </a:txBody>
                  <a:tcPr marL="18000" marR="18000" marT="18000" marB="18000"/>
                </a:tc>
                <a:tc>
                  <a:txBody>
                    <a:bodyPr/>
                    <a:lstStyle/>
                    <a:p>
                      <a:r>
                        <a:rPr lang="en-GB" sz="1200" dirty="0" smtClean="0">
                          <a:solidFill>
                            <a:srgbClr val="000000"/>
                          </a:solidFill>
                        </a:rPr>
                        <a:t>28.71</a:t>
                      </a:r>
                      <a:endParaRPr lang="en-GB" sz="1200" dirty="0">
                        <a:solidFill>
                          <a:srgbClr val="000000"/>
                        </a:solidFill>
                      </a:endParaRPr>
                    </a:p>
                  </a:txBody>
                  <a:tcPr marL="18000" marR="18000" marT="18000" marB="18000"/>
                </a:tc>
                <a:tc>
                  <a:txBody>
                    <a:bodyPr/>
                    <a:lstStyle/>
                    <a:p>
                      <a:r>
                        <a:rPr lang="en-GB" sz="1200" dirty="0" smtClean="0">
                          <a:solidFill>
                            <a:srgbClr val="FF0000"/>
                          </a:solidFill>
                        </a:rPr>
                        <a:t>31.61</a:t>
                      </a:r>
                      <a:endParaRPr lang="en-GB" sz="1200" dirty="0">
                        <a:solidFill>
                          <a:srgbClr val="FF0000"/>
                        </a:solidFill>
                      </a:endParaRPr>
                    </a:p>
                  </a:txBody>
                  <a:tcPr marL="18000" marR="18000" marT="18000" marB="18000"/>
                </a:tc>
                <a:tc>
                  <a:txBody>
                    <a:bodyPr/>
                    <a:lstStyle/>
                    <a:p>
                      <a:r>
                        <a:rPr lang="en-GB" sz="1200" dirty="0" smtClean="0">
                          <a:solidFill>
                            <a:srgbClr val="000000"/>
                          </a:solidFill>
                        </a:rPr>
                        <a:t>31.43</a:t>
                      </a:r>
                      <a:endParaRPr lang="en-GB" sz="1200" dirty="0">
                        <a:solidFill>
                          <a:srgbClr val="000000"/>
                        </a:solidFill>
                      </a:endParaRPr>
                    </a:p>
                  </a:txBody>
                  <a:tcPr marL="18000" marR="18000" marT="18000" marB="18000"/>
                </a:tc>
                <a:tc>
                  <a:txBody>
                    <a:bodyPr/>
                    <a:lstStyle/>
                    <a:p>
                      <a:r>
                        <a:rPr lang="en-GB" sz="1200" dirty="0" smtClean="0">
                          <a:solidFill>
                            <a:srgbClr val="000000"/>
                          </a:solidFill>
                        </a:rPr>
                        <a:t>31.32</a:t>
                      </a:r>
                      <a:endParaRPr lang="en-GB" sz="1200" dirty="0">
                        <a:solidFill>
                          <a:srgbClr val="000000"/>
                        </a:solidFill>
                      </a:endParaRPr>
                    </a:p>
                  </a:txBody>
                  <a:tcPr marL="18000" marR="18000" marT="18000" marB="18000"/>
                </a:tc>
                <a:tc>
                  <a:txBody>
                    <a:bodyPr/>
                    <a:lstStyle/>
                    <a:p>
                      <a:r>
                        <a:rPr lang="en-GB" sz="1200" dirty="0" smtClean="0">
                          <a:solidFill>
                            <a:srgbClr val="000000"/>
                          </a:solidFill>
                        </a:rPr>
                        <a:t>32.74</a:t>
                      </a:r>
                      <a:endParaRPr lang="en-GB" sz="1200" dirty="0">
                        <a:solidFill>
                          <a:srgbClr val="000000"/>
                        </a:solidFill>
                      </a:endParaRPr>
                    </a:p>
                  </a:txBody>
                  <a:tcPr marL="18000" marR="18000" marT="18000" marB="18000"/>
                </a:tc>
                <a:tc>
                  <a:txBody>
                    <a:bodyPr/>
                    <a:lstStyle/>
                    <a:p>
                      <a:r>
                        <a:rPr lang="en-GB" sz="1200" dirty="0" smtClean="0">
                          <a:solidFill>
                            <a:srgbClr val="000000"/>
                          </a:solidFill>
                        </a:rPr>
                        <a:t>29.85</a:t>
                      </a:r>
                      <a:endParaRPr lang="en-GB" sz="1200" dirty="0">
                        <a:solidFill>
                          <a:srgbClr val="000000"/>
                        </a:solidFill>
                      </a:endParaRPr>
                    </a:p>
                  </a:txBody>
                  <a:tcPr marL="18000" marR="18000" marT="18000" marB="18000"/>
                </a:tc>
                <a:tc>
                  <a:txBody>
                    <a:bodyPr/>
                    <a:lstStyle/>
                    <a:p>
                      <a:r>
                        <a:rPr lang="en-GB" sz="1200" dirty="0" smtClean="0">
                          <a:solidFill>
                            <a:srgbClr val="000000"/>
                          </a:solidFill>
                        </a:rPr>
                        <a:t>30.31</a:t>
                      </a:r>
                      <a:endParaRPr lang="en-GB" sz="1200" dirty="0">
                        <a:solidFill>
                          <a:srgbClr val="000000"/>
                        </a:solidFill>
                      </a:endParaRPr>
                    </a:p>
                  </a:txBody>
                  <a:tcPr marL="18000" marR="18000" marT="18000" marB="18000"/>
                </a:tc>
              </a:tr>
              <a:tr h="256738">
                <a:tc>
                  <a:txBody>
                    <a:bodyPr/>
                    <a:lstStyle/>
                    <a:p>
                      <a:r>
                        <a:rPr lang="en-GB" sz="1200" b="1" dirty="0" smtClean="0">
                          <a:solidFill>
                            <a:srgbClr val="000000"/>
                          </a:solidFill>
                        </a:rPr>
                        <a:t>T</a:t>
                      </a:r>
                      <a:r>
                        <a:rPr lang="en-GB" sz="1200" b="1" baseline="-25000" dirty="0" smtClean="0">
                          <a:solidFill>
                            <a:srgbClr val="000000"/>
                          </a:solidFill>
                        </a:rPr>
                        <a:t>i</a:t>
                      </a:r>
                      <a:r>
                        <a:rPr lang="en-GB" sz="1200" b="1" dirty="0" smtClean="0">
                          <a:solidFill>
                            <a:srgbClr val="000000"/>
                          </a:solidFill>
                        </a:rPr>
                        <a:t>(0)</a:t>
                      </a:r>
                      <a:r>
                        <a:rPr lang="en-GB" sz="1200" b="1" baseline="0" dirty="0" smtClean="0">
                          <a:solidFill>
                            <a:srgbClr val="000000"/>
                          </a:solidFill>
                        </a:rPr>
                        <a:t> [</a:t>
                      </a:r>
                      <a:r>
                        <a:rPr lang="en-GB" sz="1200" b="1" baseline="0" dirty="0" err="1" smtClean="0">
                          <a:solidFill>
                            <a:srgbClr val="000000"/>
                          </a:solidFill>
                        </a:rPr>
                        <a:t>keV</a:t>
                      </a:r>
                      <a:r>
                        <a:rPr lang="en-GB" sz="1200" b="1" baseline="0" dirty="0" smtClean="0">
                          <a:solidFill>
                            <a:srgbClr val="000000"/>
                          </a:solidFill>
                        </a:rPr>
                        <a:t>]</a:t>
                      </a:r>
                      <a:endParaRPr lang="en-GB" sz="1200" b="1" dirty="0">
                        <a:solidFill>
                          <a:srgbClr val="000000"/>
                        </a:solidFill>
                      </a:endParaRPr>
                    </a:p>
                  </a:txBody>
                  <a:tcPr marL="18000" marR="18000" marT="18000" marB="18000"/>
                </a:tc>
                <a:tc>
                  <a:txBody>
                    <a:bodyPr/>
                    <a:lstStyle/>
                    <a:p>
                      <a:r>
                        <a:rPr lang="en-GB" sz="1200" dirty="0" smtClean="0">
                          <a:solidFill>
                            <a:srgbClr val="000000"/>
                          </a:solidFill>
                        </a:rPr>
                        <a:t>29.31</a:t>
                      </a:r>
                      <a:endParaRPr lang="en-GB" sz="1200" dirty="0">
                        <a:solidFill>
                          <a:srgbClr val="000000"/>
                        </a:solidFill>
                      </a:endParaRPr>
                    </a:p>
                  </a:txBody>
                  <a:tcPr marL="18000" marR="18000" marT="18000" marB="18000"/>
                </a:tc>
                <a:tc>
                  <a:txBody>
                    <a:bodyPr/>
                    <a:lstStyle/>
                    <a:p>
                      <a:r>
                        <a:rPr lang="en-GB" sz="1200" dirty="0" smtClean="0">
                          <a:solidFill>
                            <a:srgbClr val="FF0000"/>
                          </a:solidFill>
                        </a:rPr>
                        <a:t>30.96</a:t>
                      </a:r>
                      <a:endParaRPr lang="en-GB" sz="1200" dirty="0">
                        <a:solidFill>
                          <a:srgbClr val="FF0000"/>
                        </a:solidFill>
                      </a:endParaRPr>
                    </a:p>
                  </a:txBody>
                  <a:tcPr marL="18000" marR="18000" marT="18000" marB="18000"/>
                </a:tc>
                <a:tc>
                  <a:txBody>
                    <a:bodyPr/>
                    <a:lstStyle/>
                    <a:p>
                      <a:r>
                        <a:rPr lang="en-GB" sz="1200" dirty="0" smtClean="0">
                          <a:solidFill>
                            <a:srgbClr val="000000"/>
                          </a:solidFill>
                        </a:rPr>
                        <a:t>31.96</a:t>
                      </a:r>
                      <a:endParaRPr lang="en-GB" sz="1200" dirty="0">
                        <a:solidFill>
                          <a:srgbClr val="000000"/>
                        </a:solidFill>
                      </a:endParaRPr>
                    </a:p>
                  </a:txBody>
                  <a:tcPr marL="18000" marR="18000" marT="18000" marB="18000"/>
                </a:tc>
                <a:tc>
                  <a:txBody>
                    <a:bodyPr/>
                    <a:lstStyle/>
                    <a:p>
                      <a:r>
                        <a:rPr lang="en-GB" sz="1200" dirty="0" smtClean="0">
                          <a:solidFill>
                            <a:srgbClr val="000000"/>
                          </a:solidFill>
                        </a:rPr>
                        <a:t>30.68</a:t>
                      </a:r>
                      <a:endParaRPr lang="en-GB" sz="1200" dirty="0">
                        <a:solidFill>
                          <a:srgbClr val="000000"/>
                        </a:solidFill>
                      </a:endParaRPr>
                    </a:p>
                  </a:txBody>
                  <a:tcPr marL="18000" marR="18000" marT="18000" marB="18000"/>
                </a:tc>
                <a:tc>
                  <a:txBody>
                    <a:bodyPr/>
                    <a:lstStyle/>
                    <a:p>
                      <a:r>
                        <a:rPr lang="en-GB" sz="1200" dirty="0" smtClean="0">
                          <a:solidFill>
                            <a:srgbClr val="000000"/>
                          </a:solidFill>
                        </a:rPr>
                        <a:t>33.05</a:t>
                      </a:r>
                      <a:endParaRPr lang="en-GB" sz="1200" dirty="0">
                        <a:solidFill>
                          <a:srgbClr val="000000"/>
                        </a:solidFill>
                      </a:endParaRPr>
                    </a:p>
                  </a:txBody>
                  <a:tcPr marL="18000" marR="18000" marT="18000" marB="18000"/>
                </a:tc>
                <a:tc>
                  <a:txBody>
                    <a:bodyPr/>
                    <a:lstStyle/>
                    <a:p>
                      <a:r>
                        <a:rPr lang="en-GB" sz="1200" dirty="0" smtClean="0">
                          <a:solidFill>
                            <a:srgbClr val="000000"/>
                          </a:solidFill>
                        </a:rPr>
                        <a:t>29.40</a:t>
                      </a:r>
                      <a:endParaRPr lang="en-GB" sz="1200" dirty="0">
                        <a:solidFill>
                          <a:srgbClr val="000000"/>
                        </a:solidFill>
                      </a:endParaRPr>
                    </a:p>
                  </a:txBody>
                  <a:tcPr marL="18000" marR="18000" marT="18000" marB="18000"/>
                </a:tc>
                <a:tc>
                  <a:txBody>
                    <a:bodyPr/>
                    <a:lstStyle/>
                    <a:p>
                      <a:r>
                        <a:rPr lang="en-GB" sz="1200" dirty="0" smtClean="0">
                          <a:solidFill>
                            <a:srgbClr val="000000"/>
                          </a:solidFill>
                        </a:rPr>
                        <a:t>30.38</a:t>
                      </a:r>
                      <a:endParaRPr lang="en-GB" sz="1200" dirty="0">
                        <a:solidFill>
                          <a:srgbClr val="000000"/>
                        </a:solidFill>
                      </a:endParaRPr>
                    </a:p>
                  </a:txBody>
                  <a:tcPr marL="18000" marR="18000" marT="18000" marB="18000"/>
                </a:tc>
              </a:tr>
              <a:tr h="256738">
                <a:tc>
                  <a:txBody>
                    <a:bodyPr/>
                    <a:lstStyle/>
                    <a:p>
                      <a:r>
                        <a:rPr lang="en-GB" sz="1200" b="1" dirty="0" err="1" smtClean="0">
                          <a:solidFill>
                            <a:srgbClr val="000000"/>
                          </a:solidFill>
                        </a:rPr>
                        <a:t>T</a:t>
                      </a:r>
                      <a:r>
                        <a:rPr lang="en-GB" sz="1200" b="1" baseline="-25000" dirty="0" err="1" smtClean="0">
                          <a:solidFill>
                            <a:srgbClr val="000000"/>
                          </a:solidFill>
                        </a:rPr>
                        <a:t>e</a:t>
                      </a:r>
                      <a:r>
                        <a:rPr lang="en-GB" sz="1200" b="1" dirty="0" smtClean="0">
                          <a:solidFill>
                            <a:srgbClr val="000000"/>
                          </a:solidFill>
                        </a:rPr>
                        <a:t>(0.95) [</a:t>
                      </a:r>
                      <a:r>
                        <a:rPr lang="en-GB" sz="1200" b="1" dirty="0" err="1" smtClean="0">
                          <a:solidFill>
                            <a:srgbClr val="000000"/>
                          </a:solidFill>
                        </a:rPr>
                        <a:t>keV</a:t>
                      </a:r>
                      <a:r>
                        <a:rPr lang="en-GB" sz="1200" b="1" dirty="0" smtClean="0">
                          <a:solidFill>
                            <a:srgbClr val="000000"/>
                          </a:solidFill>
                        </a:rPr>
                        <a:t>]</a:t>
                      </a:r>
                      <a:endParaRPr lang="en-GB" sz="1200" b="1" dirty="0">
                        <a:solidFill>
                          <a:srgbClr val="000000"/>
                        </a:solidFill>
                      </a:endParaRPr>
                    </a:p>
                  </a:txBody>
                  <a:tcPr marL="18000" marR="18000" marT="18000" marB="18000"/>
                </a:tc>
                <a:tc>
                  <a:txBody>
                    <a:bodyPr/>
                    <a:lstStyle/>
                    <a:p>
                      <a:r>
                        <a:rPr lang="en-GB" sz="1200" dirty="0" smtClean="0">
                          <a:solidFill>
                            <a:srgbClr val="000000"/>
                          </a:solidFill>
                        </a:rPr>
                        <a:t>3.56</a:t>
                      </a:r>
                      <a:endParaRPr lang="en-GB" sz="1200" dirty="0">
                        <a:solidFill>
                          <a:srgbClr val="000000"/>
                        </a:solidFill>
                      </a:endParaRPr>
                    </a:p>
                  </a:txBody>
                  <a:tcPr marL="18000" marR="18000" marT="18000" marB="18000"/>
                </a:tc>
                <a:tc>
                  <a:txBody>
                    <a:bodyPr/>
                    <a:lstStyle/>
                    <a:p>
                      <a:r>
                        <a:rPr lang="en-GB" sz="1200" dirty="0" smtClean="0">
                          <a:solidFill>
                            <a:srgbClr val="FF0000"/>
                          </a:solidFill>
                        </a:rPr>
                        <a:t>3.84</a:t>
                      </a:r>
                      <a:endParaRPr lang="en-GB" sz="1200" dirty="0">
                        <a:solidFill>
                          <a:srgbClr val="FF0000"/>
                        </a:solidFill>
                      </a:endParaRPr>
                    </a:p>
                  </a:txBody>
                  <a:tcPr marL="18000" marR="18000" marT="18000" marB="18000"/>
                </a:tc>
                <a:tc>
                  <a:txBody>
                    <a:bodyPr/>
                    <a:lstStyle/>
                    <a:p>
                      <a:r>
                        <a:rPr lang="en-GB" sz="1200" dirty="0" smtClean="0">
                          <a:solidFill>
                            <a:srgbClr val="C00000"/>
                          </a:solidFill>
                        </a:rPr>
                        <a:t>3.83</a:t>
                      </a:r>
                      <a:endParaRPr lang="en-GB" sz="1200" dirty="0">
                        <a:solidFill>
                          <a:srgbClr val="C00000"/>
                        </a:solidFill>
                      </a:endParaRPr>
                    </a:p>
                  </a:txBody>
                  <a:tcPr marL="18000" marR="18000" marT="18000" marB="18000"/>
                </a:tc>
                <a:tc>
                  <a:txBody>
                    <a:bodyPr/>
                    <a:lstStyle/>
                    <a:p>
                      <a:r>
                        <a:rPr lang="en-GB" sz="1200" dirty="0" smtClean="0">
                          <a:solidFill>
                            <a:srgbClr val="C00000"/>
                          </a:solidFill>
                        </a:rPr>
                        <a:t>3.94</a:t>
                      </a:r>
                      <a:endParaRPr lang="en-GB" sz="1200" dirty="0">
                        <a:solidFill>
                          <a:srgbClr val="C00000"/>
                        </a:solidFill>
                      </a:endParaRPr>
                    </a:p>
                  </a:txBody>
                  <a:tcPr marL="18000" marR="18000" marT="18000" marB="18000"/>
                </a:tc>
                <a:tc>
                  <a:txBody>
                    <a:bodyPr/>
                    <a:lstStyle/>
                    <a:p>
                      <a:r>
                        <a:rPr lang="en-GB" sz="1200" dirty="0" smtClean="0">
                          <a:solidFill>
                            <a:srgbClr val="C00000"/>
                          </a:solidFill>
                        </a:rPr>
                        <a:t>4.04</a:t>
                      </a:r>
                      <a:endParaRPr lang="en-GB" sz="1200" dirty="0">
                        <a:solidFill>
                          <a:srgbClr val="C00000"/>
                        </a:solidFill>
                      </a:endParaRPr>
                    </a:p>
                  </a:txBody>
                  <a:tcPr marL="18000" marR="18000" marT="18000" marB="18000"/>
                </a:tc>
                <a:tc>
                  <a:txBody>
                    <a:bodyPr/>
                    <a:lstStyle/>
                    <a:p>
                      <a:r>
                        <a:rPr lang="en-GB" sz="1200" dirty="0" smtClean="0">
                          <a:solidFill>
                            <a:srgbClr val="000000"/>
                          </a:solidFill>
                        </a:rPr>
                        <a:t>3.77</a:t>
                      </a:r>
                      <a:endParaRPr lang="en-GB" sz="1200" dirty="0">
                        <a:solidFill>
                          <a:srgbClr val="000000"/>
                        </a:solidFill>
                      </a:endParaRPr>
                    </a:p>
                  </a:txBody>
                  <a:tcPr marL="18000" marR="18000" marT="18000" marB="18000"/>
                </a:tc>
                <a:tc>
                  <a:txBody>
                    <a:bodyPr/>
                    <a:lstStyle/>
                    <a:p>
                      <a:r>
                        <a:rPr lang="en-GB" sz="1200" dirty="0" smtClean="0">
                          <a:solidFill>
                            <a:srgbClr val="000000"/>
                          </a:solidFill>
                        </a:rPr>
                        <a:t>3.70</a:t>
                      </a:r>
                      <a:endParaRPr lang="en-GB" sz="1200" dirty="0">
                        <a:solidFill>
                          <a:srgbClr val="000000"/>
                        </a:solidFill>
                      </a:endParaRPr>
                    </a:p>
                  </a:txBody>
                  <a:tcPr marL="18000" marR="18000" marT="18000" marB="18000"/>
                </a:tc>
              </a:tr>
              <a:tr h="256738">
                <a:tc>
                  <a:txBody>
                    <a:bodyPr/>
                    <a:lstStyle/>
                    <a:p>
                      <a:r>
                        <a:rPr lang="en-GB" sz="1200" b="1" dirty="0" smtClean="0">
                          <a:solidFill>
                            <a:srgbClr val="000000"/>
                          </a:solidFill>
                        </a:rPr>
                        <a:t>Flux(SOF) [</a:t>
                      </a:r>
                      <a:r>
                        <a:rPr lang="en-GB" sz="1200" b="1" dirty="0" err="1" smtClean="0">
                          <a:solidFill>
                            <a:srgbClr val="000000"/>
                          </a:solidFill>
                        </a:rPr>
                        <a:t>Wb</a:t>
                      </a:r>
                      <a:r>
                        <a:rPr lang="en-GB" sz="1200" b="1" dirty="0" smtClean="0">
                          <a:solidFill>
                            <a:srgbClr val="000000"/>
                          </a:solidFill>
                        </a:rPr>
                        <a:t>]</a:t>
                      </a:r>
                      <a:endParaRPr lang="en-GB" sz="1200" b="1" dirty="0">
                        <a:solidFill>
                          <a:srgbClr val="000000"/>
                        </a:solidFill>
                      </a:endParaRPr>
                    </a:p>
                  </a:txBody>
                  <a:tcPr marL="18000" marR="18000" marT="18000" marB="18000"/>
                </a:tc>
                <a:tc>
                  <a:txBody>
                    <a:bodyPr/>
                    <a:lstStyle/>
                    <a:p>
                      <a:r>
                        <a:rPr lang="en-GB" sz="1200" dirty="0" smtClean="0">
                          <a:solidFill>
                            <a:srgbClr val="000000"/>
                          </a:solidFill>
                        </a:rPr>
                        <a:t>-90.22</a:t>
                      </a:r>
                      <a:endParaRPr lang="en-GB" sz="1200" dirty="0">
                        <a:solidFill>
                          <a:srgbClr val="000000"/>
                        </a:solidFill>
                      </a:endParaRPr>
                    </a:p>
                  </a:txBody>
                  <a:tcPr marL="18000" marR="18000" marT="18000" marB="18000"/>
                </a:tc>
                <a:tc>
                  <a:txBody>
                    <a:bodyPr/>
                    <a:lstStyle/>
                    <a:p>
                      <a:r>
                        <a:rPr lang="en-GB" sz="1200" dirty="0" smtClean="0">
                          <a:solidFill>
                            <a:srgbClr val="FF0000"/>
                          </a:solidFill>
                        </a:rPr>
                        <a:t>-82.91</a:t>
                      </a:r>
                      <a:endParaRPr lang="en-GB" sz="1200" dirty="0">
                        <a:solidFill>
                          <a:srgbClr val="FF0000"/>
                        </a:solidFill>
                      </a:endParaRPr>
                    </a:p>
                  </a:txBody>
                  <a:tcPr marL="18000" marR="18000" marT="18000" marB="18000"/>
                </a:tc>
                <a:tc>
                  <a:txBody>
                    <a:bodyPr/>
                    <a:lstStyle/>
                    <a:p>
                      <a:r>
                        <a:rPr lang="en-GB" sz="1200" dirty="0" smtClean="0">
                          <a:solidFill>
                            <a:srgbClr val="C00000"/>
                          </a:solidFill>
                        </a:rPr>
                        <a:t>-84.69</a:t>
                      </a:r>
                      <a:endParaRPr lang="en-GB" sz="1200" dirty="0">
                        <a:solidFill>
                          <a:srgbClr val="C00000"/>
                        </a:solidFill>
                      </a:endParaRPr>
                    </a:p>
                  </a:txBody>
                  <a:tcPr marL="18000" marR="18000" marT="18000" marB="18000"/>
                </a:tc>
                <a:tc>
                  <a:txBody>
                    <a:bodyPr/>
                    <a:lstStyle/>
                    <a:p>
                      <a:r>
                        <a:rPr lang="en-GB" sz="1200" b="1" dirty="0" smtClean="0">
                          <a:solidFill>
                            <a:srgbClr val="FF0000"/>
                          </a:solidFill>
                        </a:rPr>
                        <a:t>-74.79</a:t>
                      </a:r>
                      <a:endParaRPr lang="en-GB" sz="1200" b="1" dirty="0">
                        <a:solidFill>
                          <a:srgbClr val="FF0000"/>
                        </a:solidFill>
                      </a:endParaRPr>
                    </a:p>
                  </a:txBody>
                  <a:tcPr marL="18000" marR="18000" marT="18000" marB="18000"/>
                </a:tc>
                <a:tc>
                  <a:txBody>
                    <a:bodyPr/>
                    <a:lstStyle/>
                    <a:p>
                      <a:r>
                        <a:rPr lang="en-GB" sz="1200" b="1" dirty="0" smtClean="0">
                          <a:solidFill>
                            <a:srgbClr val="C00000"/>
                          </a:solidFill>
                        </a:rPr>
                        <a:t>-70.87</a:t>
                      </a:r>
                      <a:endParaRPr lang="en-GB" sz="1200" b="1" dirty="0">
                        <a:solidFill>
                          <a:srgbClr val="C00000"/>
                        </a:solidFill>
                      </a:endParaRPr>
                    </a:p>
                  </a:txBody>
                  <a:tcPr marL="18000" marR="18000" marT="18000" marB="18000"/>
                </a:tc>
                <a:tc>
                  <a:txBody>
                    <a:bodyPr/>
                    <a:lstStyle/>
                    <a:p>
                      <a:r>
                        <a:rPr lang="en-GB" sz="1200" dirty="0" smtClean="0">
                          <a:solidFill>
                            <a:srgbClr val="000000"/>
                          </a:solidFill>
                        </a:rPr>
                        <a:t>-87.79</a:t>
                      </a:r>
                      <a:endParaRPr lang="en-GB" sz="1200" dirty="0">
                        <a:solidFill>
                          <a:srgbClr val="000000"/>
                        </a:solidFill>
                      </a:endParaRPr>
                    </a:p>
                  </a:txBody>
                  <a:tcPr marL="18000" marR="18000" marT="18000" marB="18000"/>
                </a:tc>
                <a:tc>
                  <a:txBody>
                    <a:bodyPr/>
                    <a:lstStyle/>
                    <a:p>
                      <a:r>
                        <a:rPr lang="en-GB" sz="1200" dirty="0" smtClean="0">
                          <a:solidFill>
                            <a:srgbClr val="000000"/>
                          </a:solidFill>
                        </a:rPr>
                        <a:t>-</a:t>
                      </a:r>
                      <a:r>
                        <a:rPr lang="en-GB" sz="1200" b="1" dirty="0" smtClean="0">
                          <a:solidFill>
                            <a:srgbClr val="0000FF"/>
                          </a:solidFill>
                        </a:rPr>
                        <a:t>96.35</a:t>
                      </a:r>
                      <a:endParaRPr lang="en-GB" sz="1200" b="1" dirty="0">
                        <a:solidFill>
                          <a:srgbClr val="0000FF"/>
                        </a:solidFill>
                      </a:endParaRPr>
                    </a:p>
                  </a:txBody>
                  <a:tcPr marL="18000" marR="18000" marT="18000" marB="18000"/>
                </a:tc>
              </a:tr>
            </a:tbl>
          </a:graphicData>
        </a:graphic>
      </p:graphicFrame>
      <p:sp>
        <p:nvSpPr>
          <p:cNvPr id="5" name="Rectangle 4"/>
          <p:cNvSpPr/>
          <p:nvPr/>
        </p:nvSpPr>
        <p:spPr>
          <a:xfrm>
            <a:off x="114300" y="771525"/>
            <a:ext cx="2676525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66700" indent="-266700" algn="l">
              <a:lnSpc>
                <a:spcPct val="100000"/>
              </a:lnSpc>
              <a:spcBef>
                <a:spcPts val="600"/>
              </a:spcBef>
              <a:buClrTx/>
              <a:buFont typeface="+mj-lt"/>
              <a:buAutoNum type="arabicPeriod"/>
            </a:pPr>
            <a:r>
              <a:rPr lang="en-GB" b="0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53MW (ref) </a:t>
            </a:r>
          </a:p>
          <a:p>
            <a:pPr marL="266700" indent="-266700" algn="l">
              <a:lnSpc>
                <a:spcPct val="100000"/>
              </a:lnSpc>
              <a:spcBef>
                <a:spcPts val="600"/>
              </a:spcBef>
              <a:buClrTx/>
              <a:buFont typeface="+mj-lt"/>
              <a:buAutoNum type="arabicPeriod"/>
            </a:pPr>
            <a:r>
              <a:rPr lang="en-GB" b="0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73MW (ref + 20MW) </a:t>
            </a:r>
          </a:p>
          <a:p>
            <a:pPr marL="266700" indent="-266700" algn="l">
              <a:lnSpc>
                <a:spcPct val="100000"/>
              </a:lnSpc>
              <a:spcBef>
                <a:spcPts val="600"/>
              </a:spcBef>
              <a:buClrTx/>
              <a:buFont typeface="+mj-lt"/>
              <a:buAutoNum type="arabicPeriod"/>
            </a:pPr>
            <a:r>
              <a:rPr lang="en-GB" b="0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93MW (ref + 40MW)</a:t>
            </a:r>
          </a:p>
          <a:p>
            <a:pPr marL="266700" indent="-266700" algn="l">
              <a:lnSpc>
                <a:spcPct val="100000"/>
              </a:lnSpc>
              <a:spcBef>
                <a:spcPts val="600"/>
              </a:spcBef>
              <a:buClrTx/>
              <a:buFont typeface="+mj-lt"/>
              <a:buAutoNum type="arabicPeriod"/>
            </a:pPr>
            <a:r>
              <a:rPr lang="en-GB" b="0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60MW (no NB, 2*P</a:t>
            </a:r>
            <a:r>
              <a:rPr lang="en-GB" b="0" baseline="-25000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EC</a:t>
            </a:r>
            <a:r>
              <a:rPr lang="en-GB" b="0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)</a:t>
            </a:r>
          </a:p>
          <a:p>
            <a:pPr algn="l">
              <a:lnSpc>
                <a:spcPct val="100000"/>
              </a:lnSpc>
              <a:spcBef>
                <a:spcPts val="600"/>
              </a:spcBef>
              <a:buClrTx/>
            </a:pPr>
            <a:endParaRPr lang="en-GB" b="0" dirty="0" smtClean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  <a:p>
            <a:pPr marL="342900" indent="-342900" algn="l">
              <a:lnSpc>
                <a:spcPct val="100000"/>
              </a:lnSpc>
              <a:spcBef>
                <a:spcPts val="600"/>
              </a:spcBef>
              <a:buClrTx/>
              <a:buFont typeface="Wingdings" pitchFamily="2" charset="2"/>
              <a:buChar char="q"/>
            </a:pPr>
            <a:r>
              <a:rPr lang="en-GB" b="0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LH </a:t>
            </a:r>
            <a:r>
              <a:rPr lang="en-GB" b="0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  <a:sym typeface="Wingdings" pitchFamily="2" charset="2"/>
              </a:rPr>
              <a:t> lower l</a:t>
            </a:r>
            <a:r>
              <a:rPr lang="en-GB" b="0" baseline="-25000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  <a:sym typeface="Wingdings" pitchFamily="2" charset="2"/>
              </a:rPr>
              <a:t>i</a:t>
            </a:r>
            <a:r>
              <a:rPr lang="en-GB" b="0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  <a:sym typeface="Wingdings" pitchFamily="2" charset="2"/>
              </a:rPr>
              <a:t>, q&gt;1.0</a:t>
            </a:r>
          </a:p>
          <a:p>
            <a:pPr marL="342900" indent="-342900" algn="l">
              <a:lnSpc>
                <a:spcPct val="100000"/>
              </a:lnSpc>
              <a:spcBef>
                <a:spcPts val="600"/>
              </a:spcBef>
              <a:buClrTx/>
              <a:buFont typeface="Wingdings" pitchFamily="2" charset="2"/>
              <a:buChar char="q"/>
            </a:pPr>
            <a:r>
              <a:rPr lang="en-GB" b="0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  <a:sym typeface="Wingdings" pitchFamily="2" charset="2"/>
              </a:rPr>
              <a:t>Higher </a:t>
            </a:r>
            <a:r>
              <a:rPr lang="en-GB" b="0" dirty="0" err="1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  <a:sym typeface="Wingdings" pitchFamily="2" charset="2"/>
              </a:rPr>
              <a:t>I</a:t>
            </a:r>
            <a:r>
              <a:rPr lang="en-GB" b="0" baseline="-25000" dirty="0" err="1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  <a:sym typeface="Wingdings" pitchFamily="2" charset="2"/>
              </a:rPr>
              <a:t>ni</a:t>
            </a:r>
            <a:r>
              <a:rPr lang="en-GB" b="0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  <a:sym typeface="Wingdings" pitchFamily="2" charset="2"/>
              </a:rPr>
              <a:t>  lower flux consumption</a:t>
            </a:r>
          </a:p>
          <a:p>
            <a:pPr marL="342900" indent="-342900" algn="l">
              <a:lnSpc>
                <a:spcPct val="100000"/>
              </a:lnSpc>
              <a:spcBef>
                <a:spcPts val="600"/>
              </a:spcBef>
              <a:buClrTx/>
              <a:buFont typeface="Wingdings" pitchFamily="2" charset="2"/>
              <a:buChar char="q"/>
            </a:pPr>
            <a:r>
              <a:rPr lang="en-GB" b="0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  <a:sym typeface="Wingdings" pitchFamily="2" charset="2"/>
              </a:rPr>
              <a:t>Higher power  higher I</a:t>
            </a:r>
            <a:r>
              <a:rPr lang="en-GB" b="0" baseline="-25000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  <a:sym typeface="Wingdings" pitchFamily="2" charset="2"/>
              </a:rPr>
              <a:t>BS</a:t>
            </a:r>
            <a:r>
              <a:rPr lang="en-GB" b="0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  <a:sym typeface="Wingdings" pitchFamily="2" charset="2"/>
              </a:rPr>
              <a:t>, </a:t>
            </a:r>
            <a:r>
              <a:rPr lang="en-GB" b="0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P</a:t>
            </a:r>
            <a:r>
              <a:rPr lang="el-GR" b="0" baseline="-25000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α</a:t>
            </a:r>
            <a:r>
              <a:rPr lang="en-GB" b="0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GB" b="0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and lower Q</a:t>
            </a:r>
          </a:p>
          <a:p>
            <a:pPr marL="342900" indent="-342900" algn="l">
              <a:lnSpc>
                <a:spcPct val="100000"/>
              </a:lnSpc>
              <a:spcBef>
                <a:spcPts val="600"/>
              </a:spcBef>
              <a:buClrTx/>
              <a:buFont typeface="Wingdings" pitchFamily="2" charset="2"/>
              <a:buChar char="q"/>
            </a:pPr>
            <a:r>
              <a:rPr lang="en-GB" b="0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  <a:sym typeface="Wingdings" pitchFamily="2" charset="2"/>
              </a:rPr>
              <a:t>No NB (2*P</a:t>
            </a:r>
            <a:r>
              <a:rPr lang="en-GB" b="0" baseline="-25000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  <a:sym typeface="Wingdings" pitchFamily="2" charset="2"/>
              </a:rPr>
              <a:t>EC</a:t>
            </a:r>
            <a:r>
              <a:rPr lang="en-GB" b="0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  <a:sym typeface="Wingdings" pitchFamily="2" charset="2"/>
              </a:rPr>
              <a:t>) cases similar to the reference simulation</a:t>
            </a:r>
          </a:p>
        </p:txBody>
      </p:sp>
    </p:spTree>
    <p:extLst>
      <p:ext uri="{BB962C8B-B14F-4D97-AF65-F5344CB8AC3E}">
        <p14:creationId xmlns:p14="http://schemas.microsoft.com/office/powerpoint/2010/main" val="1015061351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>
                <a:latin typeface="Calibri" pitchFamily="34" charset="0"/>
                <a:cs typeface="Calibri" pitchFamily="34" charset="0"/>
              </a:rPr>
              <a:t>q profile </a:t>
            </a:r>
            <a:r>
              <a:rPr lang="en-US" dirty="0">
                <a:latin typeface="Calibri" pitchFamily="34" charset="0"/>
                <a:cs typeface="Calibri" pitchFamily="34" charset="0"/>
              </a:rPr>
              <a:t>evolution &amp; Flux 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consumption</a:t>
            </a:r>
            <a:endParaRPr lang="en-GB" dirty="0" smtClean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19177" y="4743974"/>
            <a:ext cx="9204385" cy="15542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00000"/>
              </a:lnSpc>
              <a:spcBef>
                <a:spcPts val="600"/>
              </a:spcBef>
              <a:buClrTx/>
              <a:buFont typeface="Arial" pitchFamily="34" charset="0"/>
              <a:buChar char="•"/>
            </a:pPr>
            <a:r>
              <a:rPr lang="en-GB" b="0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Higher non-inductively driven current and heat deposition </a:t>
            </a:r>
          </a:p>
          <a:p>
            <a:pPr marL="742950" lvl="1" indent="-285750">
              <a:lnSpc>
                <a:spcPct val="100000"/>
              </a:lnSpc>
              <a:spcBef>
                <a:spcPts val="600"/>
              </a:spcBef>
              <a:buClrTx/>
              <a:buFont typeface="Wingdings"/>
              <a:buChar char="è"/>
            </a:pPr>
            <a:r>
              <a:rPr lang="en-GB" b="0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  <a:sym typeface="Wingdings" pitchFamily="2" charset="2"/>
              </a:rPr>
              <a:t>higher </a:t>
            </a:r>
            <a:r>
              <a:rPr lang="en-GB" b="0" dirty="0">
                <a:solidFill>
                  <a:srgbClr val="000000"/>
                </a:solidFill>
                <a:latin typeface="Calibri" pitchFamily="34" charset="0"/>
                <a:cs typeface="Calibri" pitchFamily="34" charset="0"/>
                <a:sym typeface="Wingdings" pitchFamily="2" charset="2"/>
              </a:rPr>
              <a:t>q values with LH driven off-axis currents, q&gt;1 until the end of flat-top</a:t>
            </a:r>
          </a:p>
          <a:p>
            <a:pPr marL="742950" lvl="1" indent="-285750">
              <a:lnSpc>
                <a:spcPct val="100000"/>
              </a:lnSpc>
              <a:spcBef>
                <a:spcPts val="600"/>
              </a:spcBef>
              <a:buClrTx/>
              <a:buFont typeface="Wingdings"/>
              <a:buChar char="è"/>
            </a:pPr>
            <a:r>
              <a:rPr lang="en-GB" b="0" dirty="0">
                <a:solidFill>
                  <a:srgbClr val="000000"/>
                </a:solidFill>
                <a:latin typeface="Calibri" pitchFamily="34" charset="0"/>
                <a:cs typeface="Calibri" pitchFamily="34" charset="0"/>
                <a:sym typeface="Wingdings" pitchFamily="2" charset="2"/>
              </a:rPr>
              <a:t>l</a:t>
            </a:r>
            <a:r>
              <a:rPr lang="en-GB" b="0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  <a:sym typeface="Wingdings" pitchFamily="2" charset="2"/>
              </a:rPr>
              <a:t>ess flux consumption and resulting modifications on coil current evolutions</a:t>
            </a:r>
          </a:p>
          <a:p>
            <a:pPr marL="285750" indent="-285750">
              <a:lnSpc>
                <a:spcPct val="100000"/>
              </a:lnSpc>
              <a:spcBef>
                <a:spcPts val="600"/>
              </a:spcBef>
              <a:buClrTx/>
              <a:buFont typeface="Arial" pitchFamily="34" charset="0"/>
              <a:buChar char="•"/>
            </a:pPr>
            <a:r>
              <a:rPr lang="en-GB" b="0" dirty="0" smtClean="0">
                <a:solidFill>
                  <a:srgbClr val="CC6600"/>
                </a:solidFill>
                <a:latin typeface="Calibri" pitchFamily="34" charset="0"/>
                <a:cs typeface="Calibri" pitchFamily="34" charset="0"/>
              </a:rPr>
              <a:t>Higher power but less driven current (EC40/IC20 case) </a:t>
            </a:r>
            <a:r>
              <a:rPr lang="en-GB" b="0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  <a:sym typeface="Wingdings" pitchFamily="2" charset="2"/>
              </a:rPr>
              <a:t> more flux consumption</a:t>
            </a:r>
            <a:endParaRPr lang="en-GB" b="0" dirty="0" smtClean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3074" name="Picture 2" descr="C:\cygwin\home\kims12\Download\ITPA_IOS_figures\figures_hcd_qprofile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0272" y="774684"/>
            <a:ext cx="4141097" cy="40033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cygwin\home\kims12\Download\ITPA_IOS_figures\figures_hcd_Flux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9814" y="775586"/>
            <a:ext cx="4153748" cy="41059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338422" y="966158"/>
            <a:ext cx="1216325" cy="3543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 smtClean="0">
                <a:solidFill>
                  <a:srgbClr val="000000"/>
                </a:solidFill>
              </a:rPr>
              <a:t>t=1359s</a:t>
            </a:r>
          </a:p>
        </p:txBody>
      </p:sp>
    </p:spTree>
    <p:extLst>
      <p:ext uri="{BB962C8B-B14F-4D97-AF65-F5344CB8AC3E}">
        <p14:creationId xmlns:p14="http://schemas.microsoft.com/office/powerpoint/2010/main" val="464524515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>
                <a:latin typeface="Calibri" pitchFamily="34" charset="0"/>
                <a:cs typeface="Calibri" pitchFamily="34" charset="0"/>
              </a:rPr>
              <a:t>Ramp-down shape evolution </a:t>
            </a:r>
            <a:endParaRPr lang="en-GB" dirty="0" smtClean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391270" y="745885"/>
            <a:ext cx="638245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  <a:buClrTx/>
            </a:pPr>
            <a:r>
              <a:rPr lang="en-GB" b="0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Application of different shape evolution during the ramp-down phase </a:t>
            </a:r>
            <a:r>
              <a:rPr lang="en-GB" b="0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  <a:sym typeface="Wingdings" pitchFamily="2" charset="2"/>
              </a:rPr>
              <a:t> </a:t>
            </a:r>
            <a:r>
              <a:rPr lang="en-GB" b="0" dirty="0" smtClean="0">
                <a:solidFill>
                  <a:srgbClr val="0000FF"/>
                </a:solidFill>
                <a:latin typeface="Calibri" pitchFamily="34" charset="0"/>
                <a:cs typeface="Calibri" pitchFamily="34" charset="0"/>
              </a:rPr>
              <a:t>No violation of coil current, field, force</a:t>
            </a:r>
            <a:r>
              <a:rPr lang="en-GB" b="0" dirty="0">
                <a:solidFill>
                  <a:srgbClr val="0000FF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GB" b="0" dirty="0" smtClean="0">
                <a:solidFill>
                  <a:srgbClr val="0000FF"/>
                </a:solidFill>
                <a:latin typeface="Calibri" pitchFamily="34" charset="0"/>
                <a:cs typeface="Calibri" pitchFamily="34" charset="0"/>
              </a:rPr>
              <a:t>and imbalance current limits</a:t>
            </a:r>
          </a:p>
          <a:p>
            <a:pPr marL="285750" indent="-285750">
              <a:lnSpc>
                <a:spcPct val="100000"/>
              </a:lnSpc>
              <a:spcBef>
                <a:spcPts val="0"/>
              </a:spcBef>
              <a:buClrTx/>
              <a:buFont typeface="Wingdings" pitchFamily="2" charset="2"/>
              <a:buChar char="q"/>
            </a:pPr>
            <a:r>
              <a:rPr lang="en-GB" b="0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Difficulties on positioning the sources (too peaked current profile)</a:t>
            </a:r>
          </a:p>
          <a:p>
            <a:pPr marL="285750" indent="-285750">
              <a:lnSpc>
                <a:spcPct val="100000"/>
              </a:lnSpc>
              <a:spcBef>
                <a:spcPts val="0"/>
              </a:spcBef>
              <a:buClrTx/>
              <a:buFont typeface="Wingdings" pitchFamily="2" charset="2"/>
              <a:buChar char="q"/>
            </a:pPr>
            <a:r>
              <a:rPr lang="en-GB" b="0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Limited or diverted configuration ?</a:t>
            </a:r>
          </a:p>
        </p:txBody>
      </p:sp>
      <p:pic>
        <p:nvPicPr>
          <p:cNvPr id="4099" name="Picture 3" descr="C:\cygwin\home\kims12\Download\ITPA_IOS_figures\figures_EC_23_rampdown_shapeRampdown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701862"/>
            <a:ext cx="3241593" cy="36659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1" name="Picture 5" descr="C:\cygwin\home\kims12\Download\ITPA_IOS_figures\figures_EC_23_rampdown_PFcoils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8376" y="2781763"/>
            <a:ext cx="3587624" cy="34497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5" name="Picture 9" descr="C:\cygwin\home\kims12\Download\ITPA_IOS_figures\figures_EC_23_rampdown_CScoils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6690" y="2777210"/>
            <a:ext cx="3841686" cy="34543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94509970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>
                <a:latin typeface="Calibri" pitchFamily="34" charset="0"/>
                <a:cs typeface="Calibri" pitchFamily="34" charset="0"/>
              </a:rPr>
              <a:t>Forward simulation of the reference case</a:t>
            </a:r>
            <a:endParaRPr lang="en-GB" dirty="0" smtClean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304799" y="733425"/>
            <a:ext cx="9229725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eaLnBrk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Font typeface="Wingdings" pitchFamily="2" charset="2"/>
              <a:buChar char="q"/>
              <a:defRPr/>
            </a:pPr>
            <a:r>
              <a:rPr kumimoji="0" lang="en-US" b="0" kern="0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Forward simulation has been done using the reference coil current obtained from a backing out </a:t>
            </a:r>
            <a:r>
              <a:rPr kumimoji="0" lang="en-US" b="0" kern="0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simulation </a:t>
            </a:r>
            <a:r>
              <a:rPr kumimoji="0" lang="en-US" b="0" kern="0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(</a:t>
            </a:r>
            <a:r>
              <a:rPr kumimoji="0" lang="en-US" b="0" kern="0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I</a:t>
            </a:r>
            <a:r>
              <a:rPr kumimoji="0" lang="en-US" b="0" kern="0" baseline="-25000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CS1</a:t>
            </a:r>
            <a:r>
              <a:rPr kumimoji="0" lang="en-US" b="0" kern="0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kumimoji="0" lang="en-US" b="0" kern="0" dirty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= I</a:t>
            </a:r>
            <a:r>
              <a:rPr kumimoji="0" lang="en-US" b="0" kern="0" baseline="-25000" dirty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CS1U</a:t>
            </a:r>
            <a:r>
              <a:rPr kumimoji="0" lang="en-US" b="0" kern="0" dirty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+I</a:t>
            </a:r>
            <a:r>
              <a:rPr kumimoji="0" lang="en-US" b="0" kern="0" baseline="-25000" dirty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CS1L</a:t>
            </a:r>
            <a:r>
              <a:rPr kumimoji="0" lang="en-US" b="0" kern="0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, </a:t>
            </a:r>
            <a:r>
              <a:rPr kumimoji="0" lang="en-US" b="0" kern="0" dirty="0" smtClean="0">
                <a:solidFill>
                  <a:srgbClr val="CC6600"/>
                </a:solidFill>
                <a:latin typeface="Calibri" pitchFamily="34" charset="0"/>
                <a:cs typeface="Calibri" pitchFamily="34" charset="0"/>
              </a:rPr>
              <a:t>I</a:t>
            </a:r>
            <a:r>
              <a:rPr kumimoji="0" lang="en-US" b="0" kern="0" baseline="-25000" dirty="0" smtClean="0">
                <a:solidFill>
                  <a:srgbClr val="CC6600"/>
                </a:solidFill>
                <a:latin typeface="Calibri" pitchFamily="34" charset="0"/>
                <a:cs typeface="Calibri" pitchFamily="34" charset="0"/>
              </a:rPr>
              <a:t>PF6</a:t>
            </a:r>
            <a:r>
              <a:rPr kumimoji="0" lang="en-US" b="0" kern="0" dirty="0" smtClean="0">
                <a:solidFill>
                  <a:srgbClr val="CC6600"/>
                </a:solidFill>
                <a:latin typeface="Calibri" pitchFamily="34" charset="0"/>
                <a:cs typeface="Calibri" pitchFamily="34" charset="0"/>
              </a:rPr>
              <a:t> is OK with UFC criteria</a:t>
            </a:r>
            <a:r>
              <a:rPr kumimoji="0" lang="en-US" b="0" kern="0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, </a:t>
            </a:r>
            <a:r>
              <a:rPr kumimoji="0" lang="en-US" b="0" kern="0" dirty="0" smtClean="0">
                <a:solidFill>
                  <a:srgbClr val="0000FF"/>
                </a:solidFill>
                <a:latin typeface="Calibri" pitchFamily="34" charset="0"/>
                <a:cs typeface="Calibri" pitchFamily="34" charset="0"/>
              </a:rPr>
              <a:t>PCS might handle I</a:t>
            </a:r>
            <a:r>
              <a:rPr kumimoji="0" lang="en-US" b="0" kern="0" baseline="-25000" dirty="0" smtClean="0">
                <a:solidFill>
                  <a:srgbClr val="0000FF"/>
                </a:solidFill>
                <a:latin typeface="Calibri" pitchFamily="34" charset="0"/>
                <a:cs typeface="Calibri" pitchFamily="34" charset="0"/>
              </a:rPr>
              <a:t>PF2</a:t>
            </a:r>
            <a:r>
              <a:rPr kumimoji="0" lang="en-US" b="0" kern="0" dirty="0" smtClean="0">
                <a:solidFill>
                  <a:srgbClr val="0000FF"/>
                </a:solidFill>
                <a:latin typeface="Calibri" pitchFamily="34" charset="0"/>
                <a:cs typeface="Calibri" pitchFamily="34" charset="0"/>
              </a:rPr>
              <a:t> @ I</a:t>
            </a:r>
            <a:r>
              <a:rPr kumimoji="0" lang="en-US" b="0" kern="0" baseline="-25000" dirty="0" smtClean="0">
                <a:solidFill>
                  <a:srgbClr val="0000FF"/>
                </a:solidFill>
                <a:latin typeface="Calibri" pitchFamily="34" charset="0"/>
                <a:cs typeface="Calibri" pitchFamily="34" charset="0"/>
              </a:rPr>
              <a:t>p</a:t>
            </a:r>
            <a:r>
              <a:rPr kumimoji="0" lang="en-US" b="0" kern="0" dirty="0" smtClean="0">
                <a:solidFill>
                  <a:srgbClr val="0000FF"/>
                </a:solidFill>
                <a:latin typeface="Calibri" pitchFamily="34" charset="0"/>
                <a:cs typeface="Calibri" pitchFamily="34" charset="0"/>
              </a:rPr>
              <a:t>~3.5MA with </a:t>
            </a:r>
            <a:r>
              <a:rPr kumimoji="0" lang="en-US" b="0" kern="0" dirty="0" err="1" smtClean="0">
                <a:solidFill>
                  <a:srgbClr val="0000FF"/>
                </a:solidFill>
                <a:latin typeface="Calibri" pitchFamily="34" charset="0"/>
                <a:cs typeface="Calibri" pitchFamily="34" charset="0"/>
              </a:rPr>
              <a:t>P</a:t>
            </a:r>
            <a:r>
              <a:rPr kumimoji="0" lang="en-US" b="0" kern="0" baseline="-25000" dirty="0" err="1" smtClean="0">
                <a:solidFill>
                  <a:srgbClr val="0000FF"/>
                </a:solidFill>
                <a:latin typeface="Calibri" pitchFamily="34" charset="0"/>
                <a:cs typeface="Calibri" pitchFamily="34" charset="0"/>
              </a:rPr>
              <a:t>aux</a:t>
            </a:r>
            <a:r>
              <a:rPr kumimoji="0" lang="en-US" b="0" kern="0" dirty="0" smtClean="0">
                <a:solidFill>
                  <a:srgbClr val="0000FF"/>
                </a:solidFill>
                <a:latin typeface="Calibri" pitchFamily="34" charset="0"/>
                <a:cs typeface="Calibri" pitchFamily="34" charset="0"/>
              </a:rPr>
              <a:t>=0W</a:t>
            </a:r>
            <a:r>
              <a:rPr kumimoji="0" lang="en-US" b="0" kern="0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).</a:t>
            </a:r>
            <a:endParaRPr kumimoji="0" lang="en-US" b="0" kern="0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q"/>
              <a:tabLst/>
              <a:defRPr/>
            </a:pPr>
            <a:r>
              <a:rPr kumimoji="0" lang="en-US" b="0" kern="0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Coil voltages are computed using the ITER controllers (JCT2001 + VS1) and power supply models.</a:t>
            </a:r>
          </a:p>
        </p:txBody>
      </p:sp>
      <p:pic>
        <p:nvPicPr>
          <p:cNvPr id="5124" name="Picture 4" descr="C:\cygwin\home\kims12\Download\ITPA_IOS_figures\figures_EC_11_ref_forward_PFCoils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95331" y="2446130"/>
            <a:ext cx="3968912" cy="38106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8" name="Picture 8" descr="C:\cygwin\home\kims12\Download\ITPA_IOS_figures\figures_EC_11_ref_forward_CSCoils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4610" y="2371411"/>
            <a:ext cx="4218395" cy="38853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539266" y="5045331"/>
            <a:ext cx="258184" cy="3872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918499" y="2820291"/>
            <a:ext cx="258184" cy="3872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CC6600"/>
                </a:solidFill>
              </a:rPr>
              <a:t>2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8354238" y="5034568"/>
            <a:ext cx="258184" cy="3872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0000FF"/>
                </a:solidFill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4069373338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>
                <a:latin typeface="Calibri" pitchFamily="34" charset="0"/>
                <a:cs typeface="Calibri" pitchFamily="34" charset="0"/>
              </a:rPr>
              <a:t>Voltage evolution</a:t>
            </a:r>
            <a:endParaRPr lang="en-GB" dirty="0" smtClean="0"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5" name="Picture 5" descr="C:\cygwin\home\kims12\Download\ITPA_IOS_figures\figures_EC_11_ref_forward_FastVoltage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4189" y="3424128"/>
            <a:ext cx="2757836" cy="27772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3" descr="C:\cygwin\home\kims12\Download\ITPA_IOS_figures\figures_EC_11_ref_forward_PFVoltage_rampdown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1491" y="3424128"/>
            <a:ext cx="2958659" cy="28133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C:\cygwin\home\kims12\Download\ITPA_IOS_figures\figures_EC_11_ref_forward_PFVoltage_rampup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97168" y="3439710"/>
            <a:ext cx="2925342" cy="27985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7" descr="C:\cygwin\home\kims12\Download\ITPA_IOS_figures\figures_EC_11_ref_forward_CSVoltage_rampdown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0196" y="680344"/>
            <a:ext cx="3105804" cy="28078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6" descr="C:\cygwin\home\kims12\Download\ITPA_IOS_figures\figures_EC_11_ref_forward_CSVoltage_rampup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97168" y="685168"/>
            <a:ext cx="3103028" cy="28078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247426" y="816746"/>
            <a:ext cx="3348029" cy="26314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l">
              <a:lnSpc>
                <a:spcPct val="100000"/>
              </a:lnSpc>
              <a:spcBef>
                <a:spcPts val="600"/>
              </a:spcBef>
              <a:buClrTx/>
              <a:buFont typeface="Wingdings" pitchFamily="2" charset="2"/>
              <a:buChar char="q"/>
            </a:pPr>
            <a:r>
              <a:rPr lang="en-GB" b="0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Saturation voltage per turn is used for slow controller, whereas VS1 uses the total saturation voltage, 6kV. </a:t>
            </a:r>
          </a:p>
          <a:p>
            <a:pPr marL="342900" indent="-342900" algn="l">
              <a:lnSpc>
                <a:spcPct val="100000"/>
              </a:lnSpc>
              <a:spcBef>
                <a:spcPts val="600"/>
              </a:spcBef>
              <a:buClrTx/>
              <a:buFont typeface="Wingdings" pitchFamily="2" charset="2"/>
              <a:buChar char="q"/>
            </a:pPr>
            <a:r>
              <a:rPr lang="en-GB" b="0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Each coil and saturation voltages are multiplied by its coil turns for plotting (might be not exact)</a:t>
            </a:r>
          </a:p>
        </p:txBody>
      </p:sp>
    </p:spTree>
    <p:extLst>
      <p:ext uri="{BB962C8B-B14F-4D97-AF65-F5344CB8AC3E}">
        <p14:creationId xmlns:p14="http://schemas.microsoft.com/office/powerpoint/2010/main" val="939898735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dirty="0" smtClean="0">
                <a:latin typeface="Calibri" pitchFamily="34" charset="0"/>
                <a:cs typeface="Calibri" pitchFamily="34" charset="0"/>
              </a:rPr>
              <a:t>Summary and perspectives</a:t>
            </a:r>
          </a:p>
        </p:txBody>
      </p:sp>
      <p:sp>
        <p:nvSpPr>
          <p:cNvPr id="33" name="Content Placeholder 2"/>
          <p:cNvSpPr>
            <a:spLocks noGrp="1"/>
          </p:cNvSpPr>
          <p:nvPr>
            <p:ph idx="1"/>
          </p:nvPr>
        </p:nvSpPr>
        <p:spPr>
          <a:xfrm>
            <a:off x="0" y="719138"/>
            <a:ext cx="9906000" cy="5472112"/>
          </a:xfrm>
        </p:spPr>
        <p:txBody>
          <a:bodyPr/>
          <a:lstStyle/>
          <a:p>
            <a:pPr lvl="1" eaLnBrk="1" hangingPunct="1">
              <a:buFont typeface="Arial" charset="0"/>
              <a:buAutoNum type="arabicPeriod"/>
              <a:defRPr/>
            </a:pPr>
            <a:r>
              <a:rPr lang="en-US" dirty="0" smtClean="0">
                <a:latin typeface="Calibri" pitchFamily="34" charset="0"/>
                <a:cs typeface="Calibri" pitchFamily="34" charset="0"/>
              </a:rPr>
              <a:t>ITER hybrid operation scenario has been simulated using Corsica and realistic source modules.</a:t>
            </a:r>
          </a:p>
          <a:p>
            <a:pPr lvl="2" eaLnBrk="1" hangingPunct="1">
              <a:defRPr/>
            </a:pPr>
            <a:r>
              <a:rPr lang="en-US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Operation space study with different conditions</a:t>
            </a:r>
          </a:p>
          <a:p>
            <a:pPr lvl="2" eaLnBrk="1" hangingPunct="1">
              <a:defRPr/>
            </a:pPr>
            <a:r>
              <a:rPr lang="en-US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Studying optimum source combinations for achieving q&gt;1 condition</a:t>
            </a:r>
          </a:p>
          <a:p>
            <a:pPr lvl="1" eaLnBrk="1" hangingPunct="1">
              <a:buFont typeface="Arial" charset="0"/>
              <a:buAutoNum type="arabicPeriod"/>
              <a:defRPr/>
            </a:pPr>
            <a:r>
              <a:rPr lang="en-US" dirty="0" smtClean="0">
                <a:latin typeface="Calibri" pitchFamily="34" charset="0"/>
                <a:cs typeface="Calibri" pitchFamily="34" charset="0"/>
              </a:rPr>
              <a:t>Additional source/pedestal modules</a:t>
            </a:r>
          </a:p>
          <a:p>
            <a:pPr lvl="2" eaLnBrk="1" hangingPunct="1">
              <a:defRPr/>
            </a:pPr>
            <a:r>
              <a:rPr lang="en-US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Official version of TORIC (IPP) </a:t>
            </a:r>
          </a:p>
          <a:p>
            <a:pPr lvl="2" eaLnBrk="1" hangingPunct="1">
              <a:defRPr/>
            </a:pPr>
            <a:r>
              <a:rPr lang="en-US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IC module in ACCOME (long-term ?)</a:t>
            </a:r>
          </a:p>
          <a:p>
            <a:pPr lvl="2" eaLnBrk="1" hangingPunct="1">
              <a:defRPr/>
            </a:pPr>
            <a:r>
              <a:rPr lang="en-US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A pedestal model based on stability analysis </a:t>
            </a:r>
          </a:p>
          <a:p>
            <a:pPr lvl="1" eaLnBrk="1" hangingPunct="1">
              <a:buFont typeface="Arial" charset="0"/>
              <a:buAutoNum type="arabicPeriod"/>
              <a:defRPr/>
            </a:pPr>
            <a:r>
              <a:rPr lang="en-US" dirty="0" smtClean="0">
                <a:latin typeface="Calibri" pitchFamily="34" charset="0"/>
                <a:cs typeface="Calibri" pitchFamily="34" charset="0"/>
              </a:rPr>
              <a:t>ITER steady-state operation scenario </a:t>
            </a:r>
            <a:r>
              <a:rPr lang="en-US" dirty="0" err="1" smtClean="0">
                <a:latin typeface="Calibri" pitchFamily="34" charset="0"/>
                <a:cs typeface="Calibri" pitchFamily="34" charset="0"/>
              </a:rPr>
              <a:t>modelling</a:t>
            </a:r>
            <a:endParaRPr lang="en-US" dirty="0" smtClean="0">
              <a:latin typeface="Calibri" pitchFamily="34" charset="0"/>
              <a:cs typeface="Calibri" pitchFamily="34" charset="0"/>
            </a:endParaRPr>
          </a:p>
          <a:p>
            <a:pPr lvl="2" eaLnBrk="1" hangingPunct="1">
              <a:defRPr/>
            </a:pPr>
            <a:r>
              <a:rPr lang="en-US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Developing ITER steady-state operation scenarios</a:t>
            </a:r>
          </a:p>
          <a:p>
            <a:pPr lvl="2" eaLnBrk="1" hangingPunct="1">
              <a:defRPr/>
            </a:pPr>
            <a:r>
              <a:rPr lang="en-US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Studying physics issues related to the steady-state operation and ITBs</a:t>
            </a:r>
          </a:p>
          <a:p>
            <a:pPr lvl="2" eaLnBrk="1" hangingPunct="1">
              <a:defRPr/>
            </a:pPr>
            <a:r>
              <a:rPr lang="en-US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Investigating requirements for ITER </a:t>
            </a:r>
            <a:r>
              <a:rPr lang="en-US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H&amp;CD systems</a:t>
            </a:r>
          </a:p>
          <a:p>
            <a:pPr lvl="1" eaLnBrk="1" hangingPunct="1">
              <a:buFont typeface="Arial" charset="0"/>
              <a:buAutoNum type="arabicPeriod"/>
              <a:defRPr/>
            </a:pPr>
            <a:r>
              <a:rPr lang="en-US" dirty="0" smtClean="0">
                <a:latin typeface="Calibri" pitchFamily="34" charset="0"/>
                <a:cs typeface="Calibri" pitchFamily="34" charset="0"/>
              </a:rPr>
              <a:t>Support ITER PCS and IM projects</a:t>
            </a:r>
          </a:p>
          <a:p>
            <a:pPr lvl="1" eaLnBrk="1" hangingPunct="1">
              <a:buFont typeface="Arial" charset="0"/>
              <a:buAutoNum type="arabicPeriod"/>
              <a:defRPr/>
            </a:pPr>
            <a:r>
              <a:rPr lang="en-US" dirty="0" smtClean="0">
                <a:latin typeface="Calibri" pitchFamily="34" charset="0"/>
                <a:cs typeface="Calibri" pitchFamily="34" charset="0"/>
              </a:rPr>
              <a:t>ISM relevant joint activity ?</a:t>
            </a:r>
          </a:p>
        </p:txBody>
      </p:sp>
    </p:spTree>
    <p:extLst>
      <p:ext uri="{BB962C8B-B14F-4D97-AF65-F5344CB8AC3E}">
        <p14:creationId xmlns:p14="http://schemas.microsoft.com/office/powerpoint/2010/main" val="3525993886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TextBox 30"/>
          <p:cNvSpPr txBox="1"/>
          <p:nvPr/>
        </p:nvSpPr>
        <p:spPr>
          <a:xfrm>
            <a:off x="209549" y="3002988"/>
            <a:ext cx="95154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0" lvl="0" algn="ctr" defTabSz="91440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3200" b="0" kern="0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Additional slides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7145173" y="9285317"/>
            <a:ext cx="228600" cy="169277"/>
          </a:xfrm>
          <a:prstGeom prst="rect">
            <a:avLst/>
          </a:prstGeom>
          <a:solidFill>
            <a:sysClr val="window" lastClr="FFFFFF"/>
          </a:solidFill>
        </p:spPr>
        <p:txBody>
          <a:bodyPr wrap="square" lIns="0" tIns="0" rIns="0" bIns="0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1.0</a:t>
            </a:r>
            <a:endParaRPr kumimoji="0" lang="en-GB" sz="1100" b="1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8940272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097" y="681489"/>
            <a:ext cx="3504082" cy="2964020"/>
          </a:xfrm>
          <a:prstGeom prst="rect">
            <a:avLst/>
          </a:prstGeom>
        </p:spPr>
      </p:pic>
      <p:sp>
        <p:nvSpPr>
          <p:cNvPr id="1433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dirty="0" smtClean="0">
                <a:latin typeface="Calibri" pitchFamily="34" charset="0"/>
                <a:cs typeface="Calibri" pitchFamily="34" charset="0"/>
              </a:rPr>
              <a:t>Automatic scan on EC angles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317952"/>
            <a:ext cx="3490601" cy="293706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7472" y="1390854"/>
            <a:ext cx="5720601" cy="4800601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4124325" y="800099"/>
            <a:ext cx="5610225" cy="3872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Automated suggestion for mirror angles of </a:t>
            </a:r>
            <a:r>
              <a:rPr lang="en-US" dirty="0" err="1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EL</a:t>
            </a:r>
            <a:r>
              <a:rPr lang="en-US" baseline="30000" dirty="0" err="1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upper</a:t>
            </a:r>
            <a:endParaRPr lang="en-GB" baseline="30000" dirty="0">
              <a:solidFill>
                <a:srgbClr val="000000"/>
              </a:solidFill>
            </a:endParaRPr>
          </a:p>
        </p:txBody>
      </p:sp>
      <p:cxnSp>
        <p:nvCxnSpPr>
          <p:cNvPr id="8" name="Straight Arrow Connector 7"/>
          <p:cNvCxnSpPr/>
          <p:nvPr/>
        </p:nvCxnSpPr>
        <p:spPr bwMode="auto">
          <a:xfrm flipH="1">
            <a:off x="6705600" y="2933700"/>
            <a:ext cx="666750" cy="1543050"/>
          </a:xfrm>
          <a:prstGeom prst="straightConnector1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1" name="Rectangle 10"/>
          <p:cNvSpPr/>
          <p:nvPr/>
        </p:nvSpPr>
        <p:spPr>
          <a:xfrm>
            <a:off x="8429625" y="3153499"/>
            <a:ext cx="1028700" cy="3872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O</a:t>
            </a:r>
            <a:r>
              <a:rPr lang="en-US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ff-axis</a:t>
            </a:r>
            <a:endParaRPr lang="en-GB" dirty="0">
              <a:solidFill>
                <a:srgbClr val="FF0000"/>
              </a:solidFill>
            </a:endParaRPr>
          </a:p>
        </p:txBody>
      </p:sp>
      <p:cxnSp>
        <p:nvCxnSpPr>
          <p:cNvPr id="15" name="Straight Arrow Connector 14"/>
          <p:cNvCxnSpPr/>
          <p:nvPr/>
        </p:nvCxnSpPr>
        <p:spPr bwMode="auto">
          <a:xfrm flipV="1">
            <a:off x="7038975" y="2933700"/>
            <a:ext cx="0" cy="1466850"/>
          </a:xfrm>
          <a:prstGeom prst="straightConnector1">
            <a:avLst/>
          </a:prstGeom>
          <a:noFill/>
          <a:ln w="28575" cap="flat" cmpd="sng" algn="ctr">
            <a:solidFill>
              <a:srgbClr val="0000FF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8" name="Rectangle 17"/>
          <p:cNvSpPr/>
          <p:nvPr/>
        </p:nvSpPr>
        <p:spPr>
          <a:xfrm>
            <a:off x="8429625" y="3579696"/>
            <a:ext cx="1028700" cy="3872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0000FF"/>
                </a:solidFill>
                <a:latin typeface="Calibri" pitchFamily="34" charset="0"/>
                <a:cs typeface="Calibri" pitchFamily="34" charset="0"/>
              </a:rPr>
              <a:t>H</a:t>
            </a:r>
            <a:r>
              <a:rPr lang="en-US" dirty="0" smtClean="0">
                <a:solidFill>
                  <a:srgbClr val="0000FF"/>
                </a:solidFill>
                <a:latin typeface="Calibri" pitchFamily="34" charset="0"/>
                <a:cs typeface="Calibri" pitchFamily="34" charset="0"/>
              </a:rPr>
              <a:t>igh </a:t>
            </a:r>
            <a:r>
              <a:rPr lang="en-US" dirty="0">
                <a:solidFill>
                  <a:srgbClr val="0000FF"/>
                </a:solidFill>
                <a:latin typeface="Calibri" pitchFamily="34" charset="0"/>
                <a:cs typeface="Calibri" pitchFamily="34" charset="0"/>
              </a:rPr>
              <a:t>J</a:t>
            </a:r>
            <a:r>
              <a:rPr lang="en-US" sz="1400" baseline="-25000" dirty="0" smtClean="0">
                <a:solidFill>
                  <a:srgbClr val="0000FF"/>
                </a:solidFill>
                <a:latin typeface="Calibri" pitchFamily="34" charset="0"/>
                <a:cs typeface="Calibri" pitchFamily="34" charset="0"/>
              </a:rPr>
              <a:t>EC</a:t>
            </a:r>
            <a:endParaRPr lang="en-GB" baseline="-25000" dirty="0">
              <a:solidFill>
                <a:srgbClr val="0000FF"/>
              </a:solidFill>
            </a:endParaRPr>
          </a:p>
        </p:txBody>
      </p:sp>
      <p:sp>
        <p:nvSpPr>
          <p:cNvPr id="16" name="Rectangle 15"/>
          <p:cNvSpPr/>
          <p:nvPr/>
        </p:nvSpPr>
        <p:spPr bwMode="auto">
          <a:xfrm>
            <a:off x="1123950" y="4662220"/>
            <a:ext cx="285750" cy="124262"/>
          </a:xfrm>
          <a:prstGeom prst="rect">
            <a:avLst/>
          </a:prstGeom>
          <a:noFill/>
          <a:ln w="28575" cap="flat" cmpd="sng" algn="ctr">
            <a:solidFill>
              <a:srgbClr val="7030A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0" rIns="9144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just" defTabSz="914400" rtl="0" eaLnBrk="0" fontAlgn="base" latinLnBrk="0" hangingPunct="0">
              <a:lnSpc>
                <a:spcPts val="23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Tx/>
              <a:buFontTx/>
              <a:buNone/>
              <a:tabLst/>
            </a:pPr>
            <a:endParaRPr kumimoji="1" lang="en-GB" sz="2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7" name="Rectangle 16"/>
          <p:cNvSpPr/>
          <p:nvPr/>
        </p:nvSpPr>
        <p:spPr bwMode="auto">
          <a:xfrm>
            <a:off x="4419600" y="1847850"/>
            <a:ext cx="3810000" cy="3714750"/>
          </a:xfrm>
          <a:prstGeom prst="rect">
            <a:avLst/>
          </a:prstGeom>
          <a:noFill/>
          <a:ln w="28575" cap="flat" cmpd="sng" algn="ctr">
            <a:solidFill>
              <a:srgbClr val="7030A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0" rIns="9144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just" defTabSz="914400" rtl="0" eaLnBrk="0" fontAlgn="base" latinLnBrk="0" hangingPunct="0">
              <a:lnSpc>
                <a:spcPts val="23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Tx/>
              <a:buFontTx/>
              <a:buNone/>
              <a:tabLst/>
            </a:pPr>
            <a:endParaRPr kumimoji="1" lang="en-GB" sz="2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cxnSp>
        <p:nvCxnSpPr>
          <p:cNvPr id="20" name="Straight Arrow Connector 19"/>
          <p:cNvCxnSpPr>
            <a:stCxn id="16" idx="3"/>
            <a:endCxn id="17" idx="1"/>
          </p:cNvCxnSpPr>
          <p:nvPr/>
        </p:nvCxnSpPr>
        <p:spPr bwMode="auto">
          <a:xfrm flipV="1">
            <a:off x="1409700" y="3705225"/>
            <a:ext cx="3009900" cy="1019126"/>
          </a:xfrm>
          <a:prstGeom prst="straightConnector1">
            <a:avLst/>
          </a:prstGeom>
          <a:noFill/>
          <a:ln w="28575" cap="flat" cmpd="sng" algn="ctr">
            <a:solidFill>
              <a:srgbClr val="7030A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5" name="TextBox 4"/>
          <p:cNvSpPr txBox="1"/>
          <p:nvPr/>
        </p:nvSpPr>
        <p:spPr>
          <a:xfrm>
            <a:off x="1891840" y="1031329"/>
            <a:ext cx="872043" cy="3661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800" dirty="0" err="1" smtClean="0"/>
              <a:t>P</a:t>
            </a:r>
            <a:r>
              <a:rPr lang="en-GB" sz="1800" baseline="-25000" dirty="0" err="1" smtClean="0"/>
              <a:t>e</a:t>
            </a:r>
            <a:r>
              <a:rPr lang="en-GB" sz="1800" baseline="-25000" dirty="0" smtClean="0"/>
              <a:t>, EC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2189310" y="3667125"/>
            <a:ext cx="570155" cy="3872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800" dirty="0" smtClean="0">
                <a:solidFill>
                  <a:srgbClr val="000000"/>
                </a:solidFill>
              </a:rPr>
              <a:t>J</a:t>
            </a:r>
            <a:r>
              <a:rPr lang="en-GB" sz="1800" baseline="-25000" dirty="0" smtClean="0">
                <a:solidFill>
                  <a:srgbClr val="000000"/>
                </a:solidFill>
              </a:rPr>
              <a:t>EC</a:t>
            </a:r>
          </a:p>
        </p:txBody>
      </p:sp>
    </p:spTree>
    <p:extLst>
      <p:ext uri="{BB962C8B-B14F-4D97-AF65-F5344CB8AC3E}">
        <p14:creationId xmlns:p14="http://schemas.microsoft.com/office/powerpoint/2010/main" val="1679781881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>
                <a:latin typeface="Calibri" pitchFamily="34" charset="0"/>
                <a:cs typeface="Calibri" pitchFamily="34" charset="0"/>
              </a:rPr>
              <a:t>Introduction &amp; outline</a:t>
            </a:r>
            <a:endParaRPr lang="en-GB" dirty="0" smtClean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1774165" y="3920779"/>
            <a:ext cx="6357668" cy="21221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marR="0" lvl="0" indent="-342900" algn="l" defTabSz="914400" eaLnBrk="1" fontAlgn="auto" latinLnBrk="0" hangingPunct="1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b="0" kern="0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Source modules for Corsica simulation</a:t>
            </a:r>
          </a:p>
          <a:p>
            <a:pPr marL="342900" marR="0" lvl="0" indent="-342900" algn="l" defTabSz="914400" eaLnBrk="1" fontAlgn="auto" latinLnBrk="0" hangingPunct="1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b="0" kern="0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Backing-out simulation of ITER hybrid mode operation</a:t>
            </a:r>
          </a:p>
          <a:p>
            <a:pPr marL="342900" marR="0" lvl="0" indent="-342900" algn="l" defTabSz="914400" eaLnBrk="1" fontAlgn="auto" latinLnBrk="0" hangingPunct="1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b="0" kern="0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Forward simulation of ITER hybrid mode operation</a:t>
            </a:r>
          </a:p>
          <a:p>
            <a:pPr marL="342900" marR="0" lvl="0" indent="-342900" algn="l" defTabSz="914400" eaLnBrk="1" fontAlgn="auto" latinLnBrk="0" hangingPunct="1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b="0" kern="0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Summary and perspectives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52411" y="763983"/>
            <a:ext cx="9401176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marR="0" lvl="0" indent="-457200" algn="l" defTabSz="91440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Wingdings" pitchFamily="2" charset="2"/>
              <a:buChar char="q"/>
              <a:tabLst/>
              <a:defRPr/>
            </a:pPr>
            <a:r>
              <a:rPr kumimoji="0" lang="en-US" b="0" kern="0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Simulations of ITER hybrid and steady-state mode operations are requested to support several tasks for resolving ITER physics and engineering issues.</a:t>
            </a:r>
          </a:p>
          <a:p>
            <a:pPr marL="914400" lvl="1" indent="-457200" algn="l" eaLnBrk="1" fontAlgn="auto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Font typeface="Wingdings" pitchFamily="2" charset="2"/>
              <a:buChar char="q"/>
              <a:defRPr/>
            </a:pPr>
            <a:r>
              <a:rPr kumimoji="0" lang="en-US" b="0" kern="0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Feasibility of achieving physics goals, such as Q and plasma burn duration</a:t>
            </a:r>
          </a:p>
          <a:p>
            <a:pPr marL="914400" lvl="1" indent="-457200" algn="l" eaLnBrk="1" fontAlgn="auto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Font typeface="Wingdings" pitchFamily="2" charset="2"/>
              <a:buChar char="q"/>
              <a:defRPr/>
            </a:pPr>
            <a:r>
              <a:rPr kumimoji="0" lang="en-US" b="0" kern="0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Heating and current drive requirements, and profile tailoring</a:t>
            </a:r>
          </a:p>
          <a:p>
            <a:pPr marL="914400" lvl="1" indent="-457200" algn="l" eaLnBrk="1" fontAlgn="auto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Font typeface="Wingdings" pitchFamily="2" charset="2"/>
              <a:buChar char="q"/>
              <a:defRPr/>
            </a:pPr>
            <a:r>
              <a:rPr kumimoji="0" lang="en-US" b="0" kern="0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Plasma control system, coils and power supplies</a:t>
            </a:r>
          </a:p>
          <a:p>
            <a:pPr marL="457200" indent="-457200" algn="l" eaLnBrk="1" fontAlgn="auto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Font typeface="Wingdings" pitchFamily="2" charset="2"/>
              <a:buChar char="q"/>
              <a:defRPr/>
            </a:pPr>
            <a:r>
              <a:rPr kumimoji="0" lang="en-US" b="0" kern="0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Realistic source modules (NB/EC/LH/IC) are recently either upgraded or added, and their operating parameters are determined reflecting recent ITER design changes.</a:t>
            </a:r>
          </a:p>
        </p:txBody>
      </p:sp>
    </p:spTree>
    <p:extLst>
      <p:ext uri="{BB962C8B-B14F-4D97-AF65-F5344CB8AC3E}">
        <p14:creationId xmlns:p14="http://schemas.microsoft.com/office/powerpoint/2010/main" val="624926950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dirty="0" smtClean="0">
                <a:latin typeface="Calibri" pitchFamily="34" charset="0"/>
                <a:cs typeface="Calibri" pitchFamily="34" charset="0"/>
              </a:rPr>
              <a:t>Realistic source profiles</a:t>
            </a:r>
          </a:p>
        </p:txBody>
      </p:sp>
      <p:sp>
        <p:nvSpPr>
          <p:cNvPr id="10" name="Content Placeholder 2"/>
          <p:cNvSpPr>
            <a:spLocks noGrp="1"/>
          </p:cNvSpPr>
          <p:nvPr>
            <p:ph idx="1"/>
          </p:nvPr>
        </p:nvSpPr>
        <p:spPr>
          <a:xfrm>
            <a:off x="333374" y="711761"/>
            <a:ext cx="6567758" cy="2290232"/>
          </a:xfrm>
        </p:spPr>
        <p:txBody>
          <a:bodyPr/>
          <a:lstStyle/>
          <a:p>
            <a:pPr marL="0" indent="0" eaLnBrk="1" hangingPunct="1">
              <a:spcBef>
                <a:spcPts val="600"/>
              </a:spcBef>
              <a:defRPr/>
            </a:pPr>
            <a:r>
              <a:rPr lang="en-US" sz="2000" dirty="0" smtClean="0">
                <a:latin typeface="Calibri" pitchFamily="34" charset="0"/>
                <a:cs typeface="Calibri" pitchFamily="34" charset="0"/>
              </a:rPr>
              <a:t>NB33/EC20/LH20/IC20 case</a:t>
            </a:r>
          </a:p>
          <a:p>
            <a:pPr eaLnBrk="1" hangingPunct="1">
              <a:spcBef>
                <a:spcPts val="600"/>
              </a:spcBef>
              <a:buFont typeface="Arial" pitchFamily="34" charset="0"/>
              <a:buChar char="•"/>
              <a:defRPr/>
            </a:pPr>
            <a:r>
              <a:rPr lang="en-US" sz="2000" b="0" dirty="0" smtClean="0">
                <a:solidFill>
                  <a:srgbClr val="00B050"/>
                </a:solidFill>
                <a:latin typeface="Calibri" pitchFamily="34" charset="0"/>
                <a:cs typeface="Calibri" pitchFamily="34" charset="0"/>
              </a:rPr>
              <a:t>NB : 33MW, off-axis</a:t>
            </a:r>
          </a:p>
          <a:p>
            <a:pPr eaLnBrk="1" hangingPunct="1">
              <a:spcBef>
                <a:spcPts val="600"/>
              </a:spcBef>
              <a:buFont typeface="Arial" pitchFamily="34" charset="0"/>
              <a:buChar char="•"/>
              <a:defRPr/>
            </a:pPr>
            <a:r>
              <a:rPr lang="en-US" sz="2000" b="0" dirty="0" smtClean="0">
                <a:solidFill>
                  <a:srgbClr val="00D7D2"/>
                </a:solidFill>
                <a:latin typeface="Calibri" pitchFamily="34" charset="0"/>
                <a:cs typeface="Calibri" pitchFamily="34" charset="0"/>
              </a:rPr>
              <a:t>EC : 20MW, off-axis, election heating</a:t>
            </a:r>
          </a:p>
          <a:p>
            <a:pPr eaLnBrk="1" hangingPunct="1">
              <a:spcBef>
                <a:spcPts val="600"/>
              </a:spcBef>
              <a:buFont typeface="Arial" pitchFamily="34" charset="0"/>
              <a:buChar char="•"/>
              <a:defRPr/>
            </a:pPr>
            <a:r>
              <a:rPr lang="en-US" sz="2000" b="0" dirty="0" smtClean="0">
                <a:solidFill>
                  <a:srgbClr val="0000FF"/>
                </a:solidFill>
                <a:latin typeface="Calibri" pitchFamily="34" charset="0"/>
                <a:cs typeface="Calibri" pitchFamily="34" charset="0"/>
              </a:rPr>
              <a:t>IC : 20MW,  46MHz (</a:t>
            </a:r>
            <a:r>
              <a:rPr lang="en-US" sz="2000" b="0" dirty="0">
                <a:solidFill>
                  <a:srgbClr val="0000FF"/>
                </a:solidFill>
                <a:latin typeface="Calibri" pitchFamily="34" charset="0"/>
                <a:cs typeface="Calibri" pitchFamily="34" charset="0"/>
              </a:rPr>
              <a:t>J. Garcia, on-axis </a:t>
            </a:r>
            <a:r>
              <a:rPr lang="en-US" sz="2000" b="0" dirty="0" err="1" smtClean="0">
                <a:solidFill>
                  <a:srgbClr val="0000FF"/>
                </a:solidFill>
                <a:latin typeface="Calibri" pitchFamily="34" charset="0"/>
                <a:cs typeface="Calibri" pitchFamily="34" charset="0"/>
              </a:rPr>
              <a:t>P</a:t>
            </a:r>
            <a:r>
              <a:rPr lang="en-US" sz="2000" b="0" baseline="-25000" dirty="0" err="1" smtClean="0">
                <a:solidFill>
                  <a:srgbClr val="0000FF"/>
                </a:solidFill>
                <a:latin typeface="Calibri" pitchFamily="34" charset="0"/>
                <a:cs typeface="Calibri" pitchFamily="34" charset="0"/>
              </a:rPr>
              <a:t>e</a:t>
            </a:r>
            <a:r>
              <a:rPr lang="en-US" sz="2000" b="0" dirty="0">
                <a:solidFill>
                  <a:srgbClr val="0000FF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2000" b="0" dirty="0" smtClean="0">
                <a:solidFill>
                  <a:srgbClr val="0000FF"/>
                </a:solidFill>
                <a:latin typeface="Calibri" pitchFamily="34" charset="0"/>
                <a:cs typeface="Calibri" pitchFamily="34" charset="0"/>
              </a:rPr>
              <a:t>&amp; </a:t>
            </a:r>
            <a:r>
              <a:rPr lang="en-US" sz="2000" b="0" dirty="0">
                <a:solidFill>
                  <a:srgbClr val="0000FF"/>
                </a:solidFill>
                <a:latin typeface="Calibri" pitchFamily="34" charset="0"/>
                <a:cs typeface="Calibri" pitchFamily="34" charset="0"/>
              </a:rPr>
              <a:t>off-axis </a:t>
            </a:r>
            <a:r>
              <a:rPr lang="en-US" sz="2000" b="0" dirty="0" smtClean="0">
                <a:solidFill>
                  <a:srgbClr val="0000FF"/>
                </a:solidFill>
                <a:latin typeface="Calibri" pitchFamily="34" charset="0"/>
                <a:cs typeface="Calibri" pitchFamily="34" charset="0"/>
              </a:rPr>
              <a:t>P</a:t>
            </a:r>
            <a:r>
              <a:rPr lang="en-US" sz="2000" b="0" baseline="-25000" dirty="0" smtClean="0">
                <a:solidFill>
                  <a:srgbClr val="0000FF"/>
                </a:solidFill>
                <a:latin typeface="Calibri" pitchFamily="34" charset="0"/>
                <a:cs typeface="Calibri" pitchFamily="34" charset="0"/>
              </a:rPr>
              <a:t>i</a:t>
            </a:r>
            <a:r>
              <a:rPr lang="en-US" sz="2000" b="0" dirty="0" smtClean="0">
                <a:solidFill>
                  <a:srgbClr val="0000FF"/>
                </a:solidFill>
                <a:latin typeface="Calibri" pitchFamily="34" charset="0"/>
                <a:cs typeface="Calibri" pitchFamily="34" charset="0"/>
              </a:rPr>
              <a:t>) / 53MHz (on-axis </a:t>
            </a:r>
            <a:r>
              <a:rPr lang="en-US" sz="2000" b="0" dirty="0" err="1" smtClean="0">
                <a:solidFill>
                  <a:srgbClr val="0000FF"/>
                </a:solidFill>
                <a:latin typeface="Calibri" pitchFamily="34" charset="0"/>
                <a:cs typeface="Calibri" pitchFamily="34" charset="0"/>
              </a:rPr>
              <a:t>P</a:t>
            </a:r>
            <a:r>
              <a:rPr lang="en-US" sz="2000" b="0" baseline="-25000" dirty="0" err="1" smtClean="0">
                <a:solidFill>
                  <a:srgbClr val="0000FF"/>
                </a:solidFill>
                <a:latin typeface="Calibri" pitchFamily="34" charset="0"/>
                <a:cs typeface="Calibri" pitchFamily="34" charset="0"/>
              </a:rPr>
              <a:t>e</a:t>
            </a:r>
            <a:r>
              <a:rPr lang="en-US" sz="2000" b="0" dirty="0" smtClean="0">
                <a:solidFill>
                  <a:srgbClr val="0000FF"/>
                </a:solidFill>
                <a:latin typeface="Calibri" pitchFamily="34" charset="0"/>
                <a:cs typeface="Calibri" pitchFamily="34" charset="0"/>
              </a:rPr>
              <a:t> &amp; P</a:t>
            </a:r>
            <a:r>
              <a:rPr lang="en-US" sz="2000" b="0" baseline="-25000" dirty="0" smtClean="0">
                <a:solidFill>
                  <a:srgbClr val="0000FF"/>
                </a:solidFill>
                <a:latin typeface="Calibri" pitchFamily="34" charset="0"/>
                <a:cs typeface="Calibri" pitchFamily="34" charset="0"/>
              </a:rPr>
              <a:t>i</a:t>
            </a:r>
            <a:r>
              <a:rPr lang="en-US" sz="2000" b="0" dirty="0" smtClean="0">
                <a:solidFill>
                  <a:srgbClr val="0000FF"/>
                </a:solidFill>
                <a:latin typeface="Calibri" pitchFamily="34" charset="0"/>
                <a:cs typeface="Calibri" pitchFamily="34" charset="0"/>
              </a:rPr>
              <a:t>) , prescribed heat deposition  </a:t>
            </a:r>
            <a:r>
              <a:rPr lang="en-US" sz="2000" b="0" dirty="0" err="1" smtClean="0">
                <a:solidFill>
                  <a:srgbClr val="0000FF"/>
                </a:solidFill>
                <a:latin typeface="Calibri" pitchFamily="34" charset="0"/>
                <a:cs typeface="Calibri" pitchFamily="34" charset="0"/>
              </a:rPr>
              <a:t>porifiles</a:t>
            </a:r>
            <a:r>
              <a:rPr lang="en-US" sz="2000" b="0" dirty="0" smtClean="0">
                <a:solidFill>
                  <a:srgbClr val="0000FF"/>
                </a:solidFill>
                <a:latin typeface="Calibri" pitchFamily="34" charset="0"/>
                <a:cs typeface="Calibri" pitchFamily="34" charset="0"/>
              </a:rPr>
              <a:t>, no driven current </a:t>
            </a:r>
          </a:p>
          <a:p>
            <a:pPr eaLnBrk="1" hangingPunct="1">
              <a:spcBef>
                <a:spcPts val="600"/>
              </a:spcBef>
              <a:buFont typeface="Arial" pitchFamily="34" charset="0"/>
              <a:buChar char="•"/>
              <a:defRPr/>
            </a:pPr>
            <a:r>
              <a:rPr lang="en-US" sz="2000" b="0" dirty="0" smtClean="0">
                <a:solidFill>
                  <a:srgbClr val="FF33CC"/>
                </a:solidFill>
                <a:latin typeface="Calibri" pitchFamily="34" charset="0"/>
                <a:cs typeface="Calibri" pitchFamily="34" charset="0"/>
              </a:rPr>
              <a:t>LH : 20MW, n</a:t>
            </a:r>
            <a:r>
              <a:rPr lang="en-US" sz="1200" b="0" dirty="0" smtClean="0">
                <a:solidFill>
                  <a:srgbClr val="FF33CC"/>
                </a:solidFill>
                <a:latin typeface="Calibri" pitchFamily="34" charset="0"/>
                <a:cs typeface="Calibri" pitchFamily="34" charset="0"/>
              </a:rPr>
              <a:t>||</a:t>
            </a:r>
            <a:r>
              <a:rPr lang="en-US" sz="2000" b="0" dirty="0" smtClean="0">
                <a:solidFill>
                  <a:srgbClr val="FF33CC"/>
                </a:solidFill>
                <a:latin typeface="Calibri" pitchFamily="34" charset="0"/>
                <a:cs typeface="Calibri" pitchFamily="34" charset="0"/>
              </a:rPr>
              <a:t>=2.2(C</a:t>
            </a:r>
            <a:r>
              <a:rPr lang="en-US" sz="2000" b="0" dirty="0">
                <a:solidFill>
                  <a:srgbClr val="FF33CC"/>
                </a:solidFill>
                <a:latin typeface="Calibri" pitchFamily="34" charset="0"/>
                <a:cs typeface="Calibri" pitchFamily="34" charset="0"/>
              </a:rPr>
              <a:t>. Kessel</a:t>
            </a:r>
            <a:r>
              <a:rPr lang="en-US" sz="2000" b="0" dirty="0" smtClean="0">
                <a:solidFill>
                  <a:srgbClr val="FF33CC"/>
                </a:solidFill>
                <a:latin typeface="Calibri" pitchFamily="34" charset="0"/>
                <a:cs typeface="Calibri" pitchFamily="34" charset="0"/>
              </a:rPr>
              <a:t>), far off-axis</a:t>
            </a:r>
          </a:p>
        </p:txBody>
      </p:sp>
      <p:pic>
        <p:nvPicPr>
          <p:cNvPr id="6146" name="Picture 2" descr="C:\cygwin\home\kims12\Download\ITPA_IOS_figures\figures_LH_6_sources_qprofile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58816" y="700191"/>
            <a:ext cx="2627372" cy="25428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 descr="C:\cygwin\home\kims12\Download\ITPA_IOS_figures\figures_LH_6_sources_piprofile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8686" y="3243036"/>
            <a:ext cx="3342925" cy="30147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C:\cygwin\home\kims12\Download\ITPA_IOS_figures\figures_LH_6_sources_peprofile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200552"/>
            <a:ext cx="3323314" cy="30601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9" name="Picture 5" descr="C:\cygwin\home\kims12\Download\ITPA_IOS_figures\figures_LH_6_sources_jprofile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4359" y="3234903"/>
            <a:ext cx="3301641" cy="30260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147977" y="3485072"/>
            <a:ext cx="638355" cy="3543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b="0" dirty="0">
                <a:solidFill>
                  <a:srgbClr val="000000"/>
                </a:solidFill>
              </a:rPr>
              <a:t>t</a:t>
            </a:r>
            <a:r>
              <a:rPr lang="en-GB" sz="1400" b="0" dirty="0" smtClean="0">
                <a:solidFill>
                  <a:srgbClr val="000000"/>
                </a:solidFill>
              </a:rPr>
              <a:t>=60s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5457645" y="3499450"/>
            <a:ext cx="638355" cy="3543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b="0" dirty="0">
                <a:solidFill>
                  <a:srgbClr val="000000"/>
                </a:solidFill>
              </a:rPr>
              <a:t>t</a:t>
            </a:r>
            <a:r>
              <a:rPr lang="en-GB" sz="1400" b="0" dirty="0" smtClean="0">
                <a:solidFill>
                  <a:srgbClr val="000000"/>
                </a:solidFill>
              </a:rPr>
              <a:t>=60s</a:t>
            </a:r>
          </a:p>
        </p:txBody>
      </p:sp>
    </p:spTree>
    <p:extLst>
      <p:ext uri="{BB962C8B-B14F-4D97-AF65-F5344CB8AC3E}">
        <p14:creationId xmlns:p14="http://schemas.microsoft.com/office/powerpoint/2010/main" val="3799519117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>
                <a:latin typeface="Calibri" pitchFamily="34" charset="0"/>
                <a:cs typeface="Calibri" pitchFamily="34" charset="0"/>
              </a:rPr>
              <a:t>Central q </a:t>
            </a:r>
            <a:r>
              <a:rPr lang="en-GB" dirty="0" smtClean="0">
                <a:latin typeface="Calibri" pitchFamily="34" charset="0"/>
                <a:cs typeface="Calibri" pitchFamily="34" charset="0"/>
              </a:rPr>
              <a:t>behaviours</a:t>
            </a:r>
          </a:p>
        </p:txBody>
      </p:sp>
      <p:pic>
        <p:nvPicPr>
          <p:cNvPr id="1027" name="Picture 3" descr="C:\cygwin\home\kims12\Download\ITPA_IOS_figures\figures_EC_q_lowdens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1087" y="728148"/>
            <a:ext cx="3324913" cy="30321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cygwin\home\kims12\Download\ITPA_IOS_figures\figures_EC_q_ref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9872" y="716097"/>
            <a:ext cx="3338950" cy="30281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C:\cygwin\home\kims12\Download\ITPA_IOS_figures\figures_EC_q_lowconf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4965" y="3187795"/>
            <a:ext cx="3303857" cy="30090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cygwin\home\kims12\Download\ITPA_IOS_figures\figures_EC_q_noST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8822" y="3187795"/>
            <a:ext cx="3307867" cy="30481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8"/>
          <p:cNvSpPr/>
          <p:nvPr/>
        </p:nvSpPr>
        <p:spPr>
          <a:xfrm>
            <a:off x="114301" y="771525"/>
            <a:ext cx="3285116" cy="41703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l">
              <a:lnSpc>
                <a:spcPct val="100000"/>
              </a:lnSpc>
              <a:spcBef>
                <a:spcPts val="600"/>
              </a:spcBef>
              <a:buClrTx/>
              <a:buAutoNum type="alphaLcParenBoth"/>
            </a:pPr>
            <a:r>
              <a:rPr lang="en-GB" b="0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Reference case</a:t>
            </a:r>
          </a:p>
          <a:p>
            <a:pPr marL="457200" indent="-457200" algn="l">
              <a:lnSpc>
                <a:spcPct val="100000"/>
              </a:lnSpc>
              <a:spcBef>
                <a:spcPts val="600"/>
              </a:spcBef>
              <a:buClrTx/>
              <a:buAutoNum type="alphaLcParenBoth"/>
            </a:pPr>
            <a:r>
              <a:rPr lang="en-GB" b="0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Low density case</a:t>
            </a:r>
          </a:p>
          <a:p>
            <a:pPr marL="457200" indent="-457200" algn="l">
              <a:lnSpc>
                <a:spcPct val="100000"/>
              </a:lnSpc>
              <a:spcBef>
                <a:spcPts val="600"/>
              </a:spcBef>
              <a:buClrTx/>
              <a:buAutoNum type="alphaLcParenBoth"/>
            </a:pPr>
            <a:r>
              <a:rPr lang="en-GB" b="0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Low H-mode confinement case</a:t>
            </a:r>
          </a:p>
          <a:p>
            <a:pPr marL="457200" indent="-457200" algn="l">
              <a:lnSpc>
                <a:spcPct val="100000"/>
              </a:lnSpc>
              <a:spcBef>
                <a:spcPts val="600"/>
              </a:spcBef>
              <a:buClrTx/>
              <a:buAutoNum type="alphaLcParenBoth"/>
            </a:pPr>
            <a:r>
              <a:rPr lang="en-GB" b="0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No </a:t>
            </a:r>
            <a:r>
              <a:rPr lang="en-GB" b="0" dirty="0" err="1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sawteeth</a:t>
            </a:r>
            <a:r>
              <a:rPr lang="en-GB" b="0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 case</a:t>
            </a:r>
          </a:p>
          <a:p>
            <a:pPr marL="152400" indent="-342900" algn="l">
              <a:lnSpc>
                <a:spcPct val="100000"/>
              </a:lnSpc>
              <a:spcBef>
                <a:spcPts val="600"/>
              </a:spcBef>
              <a:buClrTx/>
              <a:buFont typeface="Wingdings" pitchFamily="2" charset="2"/>
              <a:buChar char="q"/>
            </a:pPr>
            <a:r>
              <a:rPr lang="en-GB" b="0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Effective </a:t>
            </a:r>
            <a:r>
              <a:rPr lang="en-GB" b="0" dirty="0" err="1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sawteeth</a:t>
            </a:r>
            <a:r>
              <a:rPr lang="en-GB" b="0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 increased the plasma resistivity inside the inversion radius  </a:t>
            </a:r>
            <a:r>
              <a:rPr lang="en-GB" b="0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  <a:sym typeface="Wingdings" pitchFamily="2" charset="2"/>
              </a:rPr>
              <a:t> q(0)&gt;1.0</a:t>
            </a:r>
          </a:p>
          <a:p>
            <a:pPr marL="152400" indent="-342900" algn="l">
              <a:lnSpc>
                <a:spcPct val="100000"/>
              </a:lnSpc>
              <a:spcBef>
                <a:spcPts val="600"/>
              </a:spcBef>
              <a:buClrTx/>
              <a:buFont typeface="Wingdings" pitchFamily="2" charset="2"/>
              <a:buChar char="q"/>
            </a:pPr>
            <a:r>
              <a:rPr lang="en-GB" b="0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  <a:sym typeface="Wingdings" pitchFamily="2" charset="2"/>
              </a:rPr>
              <a:t>Large jumps at the start of </a:t>
            </a:r>
            <a:r>
              <a:rPr lang="en-GB" b="0" dirty="0" err="1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  <a:sym typeface="Wingdings" pitchFamily="2" charset="2"/>
              </a:rPr>
              <a:t>Sawteeth</a:t>
            </a:r>
            <a:r>
              <a:rPr lang="en-GB" b="0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  <a:sym typeface="Wingdings" pitchFamily="2" charset="2"/>
              </a:rPr>
              <a:t>, due to already slightly reversed q profiles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5669333" y="860605"/>
            <a:ext cx="537883" cy="3602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 smtClean="0">
                <a:solidFill>
                  <a:srgbClr val="000000"/>
                </a:solidFill>
              </a:rPr>
              <a:t>(a)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8984481" y="860604"/>
            <a:ext cx="537883" cy="3602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 smtClean="0">
                <a:solidFill>
                  <a:srgbClr val="000000"/>
                </a:solidFill>
              </a:rPr>
              <a:t>(b)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5669333" y="3326070"/>
            <a:ext cx="537883" cy="3602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 smtClean="0">
                <a:solidFill>
                  <a:srgbClr val="000000"/>
                </a:solidFill>
              </a:rPr>
              <a:t>(c)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9027565" y="3312864"/>
            <a:ext cx="537883" cy="3602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 smtClean="0">
                <a:solidFill>
                  <a:srgbClr val="000000"/>
                </a:solidFill>
              </a:rPr>
              <a:t>(d)</a:t>
            </a:r>
          </a:p>
        </p:txBody>
      </p:sp>
      <p:cxnSp>
        <p:nvCxnSpPr>
          <p:cNvPr id="10" name="Straight Arrow Connector 9"/>
          <p:cNvCxnSpPr/>
          <p:nvPr/>
        </p:nvCxnSpPr>
        <p:spPr bwMode="auto">
          <a:xfrm>
            <a:off x="4593515" y="4434144"/>
            <a:ext cx="0" cy="180000"/>
          </a:xfrm>
          <a:prstGeom prst="straightConnector1">
            <a:avLst/>
          </a:prstGeom>
          <a:noFill/>
          <a:ln w="19050" cap="flat" cmpd="sng" algn="ctr">
            <a:solidFill>
              <a:srgbClr val="FF0000"/>
            </a:solidFill>
            <a:prstDash val="solid"/>
            <a:round/>
            <a:headEnd type="triangle" w="med" len="med"/>
            <a:tailEnd type="triangle" w="med" len="med"/>
          </a:ln>
          <a:effectLst/>
        </p:spPr>
      </p:cxnSp>
      <p:cxnSp>
        <p:nvCxnSpPr>
          <p:cNvPr id="20" name="Straight Arrow Connector 19"/>
          <p:cNvCxnSpPr/>
          <p:nvPr/>
        </p:nvCxnSpPr>
        <p:spPr bwMode="auto">
          <a:xfrm>
            <a:off x="8113059" y="1971971"/>
            <a:ext cx="0" cy="180000"/>
          </a:xfrm>
          <a:prstGeom prst="straightConnector1">
            <a:avLst/>
          </a:prstGeom>
          <a:noFill/>
          <a:ln w="19050" cap="flat" cmpd="sng" algn="ctr">
            <a:solidFill>
              <a:srgbClr val="FF0000"/>
            </a:solidFill>
            <a:prstDash val="solid"/>
            <a:round/>
            <a:headEnd type="triangle" w="med" len="med"/>
            <a:tailEnd type="triangl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457970775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>
                <a:latin typeface="Calibri" pitchFamily="34" charset="0"/>
                <a:cs typeface="Calibri" pitchFamily="34" charset="0"/>
              </a:rPr>
              <a:t>Ramp-down shape evolution - limits</a:t>
            </a:r>
            <a:endParaRPr lang="en-GB" dirty="0" smtClean="0"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4" name="Picture 2" descr="C:\cygwin\home\kims12\Download\ITPA_IOS_figures\figures_EC_23_rampdown_shapeRampup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7433" y="3526398"/>
            <a:ext cx="2012925" cy="22855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 descr="C:\cygwin\home\kims12\Download\ITPA_IOS_figures\figures_EC_23_rampdown_PFForces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088" y="3526398"/>
            <a:ext cx="2665154" cy="2399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 descr="C:\cygwin\home\kims12\Download\ITPA_IOS_figures\figures_EC_23_rampdown_PFBfield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7109" y="773997"/>
            <a:ext cx="2480812" cy="23652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 descr="C:\cygwin\home\kims12\Download\ITPA_IOS_figures\figures_EC_23_rampdown_ImbalanceCurrent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47921" y="773997"/>
            <a:ext cx="2353489" cy="23800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 descr="C:\cygwin\home\kims12\Download\ITPA_IOS_figures\figures_EC_23_rampdown_CSForces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4483" y="3525854"/>
            <a:ext cx="2344117" cy="23714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10" descr="C:\cygwin\home\kims12\Download\ITPA_IOS_figures\figures_EC_23_rampdown_CSBfield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0683" y="767358"/>
            <a:ext cx="2546426" cy="23784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107577" y="911139"/>
            <a:ext cx="219456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lnSpc>
                <a:spcPct val="100000"/>
              </a:lnSpc>
              <a:spcBef>
                <a:spcPts val="0"/>
              </a:spcBef>
              <a:buClrTx/>
            </a:pPr>
            <a:r>
              <a:rPr lang="en-GB" b="0" dirty="0" smtClean="0">
                <a:solidFill>
                  <a:srgbClr val="0000FF"/>
                </a:solidFill>
                <a:latin typeface="Calibri" pitchFamily="34" charset="0"/>
                <a:cs typeface="Calibri" pitchFamily="34" charset="0"/>
              </a:rPr>
              <a:t>No </a:t>
            </a:r>
            <a:r>
              <a:rPr lang="en-GB" b="0" dirty="0">
                <a:solidFill>
                  <a:srgbClr val="0000FF"/>
                </a:solidFill>
                <a:latin typeface="Calibri" pitchFamily="34" charset="0"/>
                <a:cs typeface="Calibri" pitchFamily="34" charset="0"/>
              </a:rPr>
              <a:t>violation of coil current, field, force and imbalance current limits</a:t>
            </a:r>
          </a:p>
        </p:txBody>
      </p:sp>
    </p:spTree>
    <p:extLst>
      <p:ext uri="{BB962C8B-B14F-4D97-AF65-F5344CB8AC3E}">
        <p14:creationId xmlns:p14="http://schemas.microsoft.com/office/powerpoint/2010/main" val="2679040691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>
                <a:latin typeface="Calibri" pitchFamily="34" charset="0"/>
                <a:cs typeface="Calibri" pitchFamily="34" charset="0"/>
              </a:rPr>
              <a:t>Corsica source modules </a:t>
            </a:r>
            <a:endParaRPr lang="en-GB" dirty="0" smtClean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209550" y="800137"/>
            <a:ext cx="9505950" cy="53245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marR="0" lvl="0" indent="-342900" algn="l" defTabSz="91440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b="0" kern="0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NB : </a:t>
            </a:r>
            <a:r>
              <a:rPr kumimoji="0" lang="en-US" b="0" kern="0" dirty="0" err="1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Nfreya</a:t>
            </a:r>
            <a:r>
              <a:rPr kumimoji="0" lang="en-US" b="0" kern="0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, MC code for heating and current drive, an existing module in Corsica package, updated beam parameters (T. Oikawa) </a:t>
            </a:r>
          </a:p>
          <a:p>
            <a:pPr marL="342900" marR="0" lvl="0" indent="-342900" algn="l" defTabSz="91440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b="0" kern="0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EC : Toray-GA, ray-tracing wave code, v1.8 </a:t>
            </a:r>
            <a:r>
              <a:rPr kumimoji="0" lang="en-US" b="0" kern="0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(</a:t>
            </a:r>
            <a:r>
              <a:rPr kumimoji="0" lang="en-US" b="0" kern="0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GA, R. Prater), 5 EC launchers, updated launcher parameters (M. Henderson), </a:t>
            </a:r>
          </a:p>
          <a:p>
            <a:pPr marL="800100" lvl="1" indent="-342900" algn="l" eaLnBrk="1" fontAlgn="auto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Font typeface="Arial" pitchFamily="34" charset="0"/>
              <a:buChar char="•"/>
              <a:defRPr/>
            </a:pPr>
            <a:r>
              <a:rPr kumimoji="0" lang="en-US" b="0" kern="0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3 EL , co-EL (upper, 1), counter-EL (middle, 2) and co-EL (lower, 3),  and 2UL,  USM (4) and LSM (5). Each launcher can deliver 6.67MW . </a:t>
            </a:r>
          </a:p>
          <a:p>
            <a:pPr marL="800100" lvl="1" indent="-342900" algn="l" eaLnBrk="1" fontAlgn="auto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Font typeface="Arial" pitchFamily="34" charset="0"/>
              <a:buChar char="•"/>
              <a:defRPr/>
            </a:pPr>
            <a:r>
              <a:rPr kumimoji="0" lang="en-US" b="0" kern="0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Automatic scan on the </a:t>
            </a:r>
            <a:r>
              <a:rPr kumimoji="0" lang="en-US" b="0" kern="0" dirty="0" err="1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poloidal</a:t>
            </a:r>
            <a:r>
              <a:rPr kumimoji="0" lang="en-US" b="0" kern="0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 and </a:t>
            </a:r>
            <a:r>
              <a:rPr kumimoji="0" lang="en-US" b="0" kern="0" dirty="0" err="1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toroidal</a:t>
            </a:r>
            <a:r>
              <a:rPr kumimoji="0" lang="en-US" b="0" kern="0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 angles has been developed to find required mirror angles.</a:t>
            </a:r>
          </a:p>
          <a:p>
            <a:pPr marL="342900" marR="0" lvl="0" indent="-342900" algn="l" defTabSz="91440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b="0" kern="0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LH : LSC, ray-tracing wave </a:t>
            </a:r>
            <a:r>
              <a:rPr kumimoji="0" lang="en-US" b="0" kern="0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code (NTCC), TSC </a:t>
            </a:r>
            <a:r>
              <a:rPr kumimoji="0" lang="en-US" b="0" kern="0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ITER simulation setting (C. Kessel</a:t>
            </a:r>
            <a:r>
              <a:rPr kumimoji="0" lang="en-US" b="0" kern="0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)</a:t>
            </a:r>
            <a:endParaRPr kumimoji="0" lang="en-US" b="0" kern="0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  <a:p>
            <a:pPr marL="361950" indent="-361950" algn="l" eaLnBrk="1" fontAlgn="auto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Font typeface="+mj-lt"/>
              <a:buAutoNum type="arabicPeriod"/>
              <a:defRPr/>
            </a:pPr>
            <a:r>
              <a:rPr kumimoji="0" lang="en-US" b="0" kern="0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ICRF : </a:t>
            </a:r>
            <a:r>
              <a:rPr kumimoji="0" lang="en-US" b="0" kern="0" dirty="0" err="1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Toric</a:t>
            </a:r>
            <a:r>
              <a:rPr kumimoji="0" lang="en-US" b="0" kern="0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, Full wave code, in preparation</a:t>
            </a:r>
          </a:p>
          <a:p>
            <a:pPr marL="819150" lvl="1" indent="-361950" algn="l" eaLnBrk="1" fontAlgn="auto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Font typeface="Arial" pitchFamily="34" charset="0"/>
              <a:buChar char="•"/>
              <a:defRPr/>
            </a:pPr>
            <a:r>
              <a:rPr kumimoji="0" lang="en-US" b="0" kern="0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A </a:t>
            </a:r>
            <a:r>
              <a:rPr kumimoji="0" lang="en-US" b="0" kern="0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version originally used for developing interface is working, but prescribed heat deposition profiles are used in this work.</a:t>
            </a:r>
          </a:p>
          <a:p>
            <a:pPr marL="819150" lvl="1" indent="-361950" algn="l" eaLnBrk="1" fontAlgn="auto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Font typeface="Arial" pitchFamily="34" charset="0"/>
              <a:buChar char="•"/>
              <a:defRPr/>
            </a:pPr>
            <a:r>
              <a:rPr kumimoji="0" lang="en-US" b="0" kern="0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No IC driven current is assumed.</a:t>
            </a:r>
          </a:p>
          <a:p>
            <a:pPr marL="819150" lvl="1" indent="-361950" algn="l" eaLnBrk="1" fontAlgn="auto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Font typeface="Arial" pitchFamily="34" charset="0"/>
              <a:buChar char="•"/>
              <a:defRPr/>
            </a:pPr>
            <a:r>
              <a:rPr kumimoji="0" lang="en-US" b="0" kern="0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ITER will have an official version soon from IPP (discussed with R. </a:t>
            </a:r>
            <a:r>
              <a:rPr kumimoji="0" lang="en-US" b="0" kern="0" dirty="0" err="1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Bialto</a:t>
            </a:r>
            <a:r>
              <a:rPr kumimoji="0" lang="en-US" b="0" kern="0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 and J. </a:t>
            </a:r>
            <a:r>
              <a:rPr kumimoji="0" lang="en-US" b="0" kern="0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Wright)</a:t>
            </a:r>
            <a:endParaRPr kumimoji="0" lang="en-US" b="0" kern="0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03425678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>
                <a:latin typeface="Calibri" pitchFamily="34" charset="0"/>
                <a:cs typeface="Calibri" pitchFamily="34" charset="0"/>
              </a:rPr>
              <a:t>Reference simulation of ITER hybrid mode</a:t>
            </a:r>
            <a:endParaRPr lang="en-GB" dirty="0" smtClean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209551" y="714517"/>
            <a:ext cx="5019673" cy="14003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61950" indent="-361950" algn="l" eaLnBrk="1" fontAlgn="auto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Font typeface="+mj-lt"/>
              <a:buAutoNum type="arabicPeriod"/>
              <a:defRPr/>
            </a:pPr>
            <a:r>
              <a:rPr kumimoji="0" lang="en-US" b="0" kern="0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12.5MA scenario has been developed by tailoring the 15MA scenario (T. Casper)</a:t>
            </a:r>
          </a:p>
          <a:p>
            <a:pPr marL="361950" indent="-361950" algn="l" eaLnBrk="1" fontAlgn="auto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Font typeface="+mj-lt"/>
              <a:buAutoNum type="arabicPeriod"/>
              <a:defRPr/>
            </a:pPr>
            <a:r>
              <a:rPr kumimoji="0" lang="en-US" b="0" kern="0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Large bore startup (initially inboard limiter configuration)</a:t>
            </a: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2632" y="690835"/>
            <a:ext cx="2603368" cy="2890246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1015" y="690835"/>
            <a:ext cx="2584779" cy="288933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988" y="2219326"/>
            <a:ext cx="4384963" cy="401955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270786" y="3673865"/>
            <a:ext cx="5559013" cy="26314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61950" indent="-361950" algn="l" eaLnBrk="1" fontAlgn="auto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Font typeface="+mj-lt"/>
              <a:buAutoNum type="arabicPeriod" startAt="3"/>
              <a:defRPr/>
            </a:pPr>
            <a:r>
              <a:rPr kumimoji="0" lang="en-US" b="0" kern="0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n</a:t>
            </a:r>
            <a:r>
              <a:rPr kumimoji="0" lang="en-US" b="0" kern="0" baseline="-25000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e</a:t>
            </a:r>
            <a:r>
              <a:rPr kumimoji="0" lang="en-US" b="0" kern="0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(0,flat-top)=8.5e19 m</a:t>
            </a:r>
            <a:r>
              <a:rPr kumimoji="0" lang="en-US" b="0" kern="0" baseline="30000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-3</a:t>
            </a:r>
            <a:r>
              <a:rPr kumimoji="0" lang="en-US" b="0" kern="0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 &amp; n</a:t>
            </a:r>
            <a:r>
              <a:rPr kumimoji="0" lang="en-US" b="0" kern="0" baseline="-25000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GW</a:t>
            </a:r>
            <a:r>
              <a:rPr kumimoji="0" lang="en-US" b="0" kern="0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~9.9e19 m</a:t>
            </a:r>
            <a:r>
              <a:rPr kumimoji="0" lang="en-US" b="0" kern="0" baseline="30000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-3</a:t>
            </a:r>
          </a:p>
          <a:p>
            <a:pPr marL="342900" indent="-342900" algn="l" eaLnBrk="1" fontAlgn="auto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Font typeface="+mj-lt"/>
              <a:buAutoNum type="arabicPeriod" startAt="3"/>
              <a:defRPr/>
            </a:pPr>
            <a:r>
              <a:rPr kumimoji="0" lang="en-US" b="0" kern="0" dirty="0" err="1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Zeff</a:t>
            </a:r>
            <a:r>
              <a:rPr kumimoji="0" lang="en-US" b="0" kern="0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(t)~</a:t>
            </a:r>
            <a:r>
              <a:rPr kumimoji="0" lang="en-US" b="0" kern="0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1.7+2.3*(ne0(t0)/ne0(t))^2.6  (V. Lukash)</a:t>
            </a:r>
          </a:p>
          <a:p>
            <a:pPr marL="361950" indent="-361950" algn="l" eaLnBrk="1" fontAlgn="auto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Font typeface="+mj-lt"/>
              <a:buAutoNum type="arabicPeriod" startAt="3"/>
              <a:defRPr/>
            </a:pPr>
            <a:r>
              <a:rPr kumimoji="0" lang="en-US" b="0" kern="0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1300s of current flat-top</a:t>
            </a:r>
          </a:p>
          <a:p>
            <a:pPr marL="361950" indent="-361950" algn="l" eaLnBrk="1" fontAlgn="auto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Font typeface="+mj-lt"/>
              <a:buAutoNum type="arabicPeriod" startAt="3"/>
              <a:defRPr/>
            </a:pPr>
            <a:r>
              <a:rPr kumimoji="0" lang="en-US" b="0" kern="0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60s ramp-up without pre-magnetization (XPF at about 15s and L-H transition at 40s)</a:t>
            </a:r>
          </a:p>
          <a:p>
            <a:pPr marL="361950" indent="-361950" algn="l" eaLnBrk="1" fontAlgn="auto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Font typeface="+mj-lt"/>
              <a:buAutoNum type="arabicPeriod" startAt="3"/>
              <a:defRPr/>
            </a:pPr>
            <a:r>
              <a:rPr kumimoji="0" lang="en-US" b="0" kern="0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210s ramp-down (H-L transition 70s after EOF, no auxiliary power 30s after H-L </a:t>
            </a:r>
            <a:r>
              <a:rPr kumimoji="0" lang="en-US" b="0" kern="0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transition) </a:t>
            </a:r>
            <a:endParaRPr kumimoji="0" lang="en-US" b="0" kern="0" dirty="0" smtClean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01211645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>
                <a:latin typeface="Calibri" pitchFamily="34" charset="0"/>
                <a:cs typeface="Calibri" pitchFamily="34" charset="0"/>
              </a:rPr>
              <a:t>Evolution of plasma profiles</a:t>
            </a:r>
            <a:endParaRPr lang="en-GB" dirty="0" smtClean="0"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76" y="3254462"/>
            <a:ext cx="3193776" cy="2984413"/>
          </a:xfrm>
          <a:prstGeom prst="rect">
            <a:avLst/>
          </a:prstGeom>
        </p:spPr>
      </p:pic>
      <p:pic>
        <p:nvPicPr>
          <p:cNvPr id="47" name="Picture 4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8587" y="3152775"/>
            <a:ext cx="3602034" cy="3088853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68942" y="720649"/>
            <a:ext cx="936991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61950" indent="-361950" algn="l" eaLnBrk="1" fontAlgn="auto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Font typeface="+mj-lt"/>
              <a:buAutoNum type="arabicPeriod"/>
              <a:defRPr/>
            </a:pPr>
            <a:r>
              <a:rPr kumimoji="0" lang="en-US" b="0" kern="0" dirty="0" err="1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Coppi</a:t>
            </a:r>
            <a:r>
              <a:rPr kumimoji="0" lang="en-US" b="0" kern="0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-Tang </a:t>
            </a:r>
            <a:r>
              <a:rPr kumimoji="0" lang="en-US" b="0" kern="0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transport model with the coefficients used for 15MA H-mode simulation</a:t>
            </a:r>
          </a:p>
          <a:p>
            <a:pPr marL="361950" indent="-361950" algn="l" eaLnBrk="1" fontAlgn="auto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Font typeface="+mj-lt"/>
              <a:buAutoNum type="arabicPeriod"/>
              <a:defRPr/>
            </a:pPr>
            <a:r>
              <a:rPr kumimoji="0" lang="en-US" b="0" kern="0" dirty="0" err="1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Te</a:t>
            </a:r>
            <a:r>
              <a:rPr kumimoji="0" lang="en-US" b="0" kern="0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(</a:t>
            </a:r>
            <a:r>
              <a:rPr kumimoji="0" lang="en-US" b="0" kern="0" dirty="0" err="1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ped</a:t>
            </a:r>
            <a:r>
              <a:rPr kumimoji="0" lang="en-US" b="0" kern="0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) ~ 3-4keV, </a:t>
            </a:r>
            <a:r>
              <a:rPr kumimoji="0" lang="el-GR" b="0" kern="0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ρ</a:t>
            </a:r>
            <a:r>
              <a:rPr kumimoji="0" lang="en-US" b="0" kern="0" baseline="-25000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tor</a:t>
            </a:r>
            <a:r>
              <a:rPr kumimoji="0" lang="en-US" b="0" kern="0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(</a:t>
            </a:r>
            <a:r>
              <a:rPr kumimoji="0" lang="en-US" b="0" kern="0" dirty="0" err="1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ped</a:t>
            </a:r>
            <a:r>
              <a:rPr kumimoji="0" lang="en-US" b="0" kern="0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) ~0.95</a:t>
            </a:r>
          </a:p>
          <a:p>
            <a:pPr marL="361950" indent="-361950" algn="l" eaLnBrk="1" fontAlgn="auto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Font typeface="+mj-lt"/>
              <a:buAutoNum type="arabicPeriod"/>
              <a:defRPr/>
            </a:pPr>
            <a:r>
              <a:rPr kumimoji="0" lang="en-US" b="0" kern="0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Be </a:t>
            </a:r>
            <a:r>
              <a:rPr kumimoji="0" lang="en-US" b="0" kern="0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and </a:t>
            </a:r>
            <a:r>
              <a:rPr kumimoji="0" lang="en-US" b="0" kern="0" dirty="0" err="1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Ar</a:t>
            </a:r>
            <a:r>
              <a:rPr kumimoji="0" lang="en-US" b="0" kern="0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 impurity </a:t>
            </a:r>
            <a:r>
              <a:rPr kumimoji="0" lang="en-US" b="0" kern="0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densities, self-consistently </a:t>
            </a:r>
            <a:r>
              <a:rPr kumimoji="0" lang="en-US" b="0" kern="0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with </a:t>
            </a:r>
            <a:r>
              <a:rPr kumimoji="0" lang="en-US" b="0" kern="0" dirty="0" err="1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Zeff</a:t>
            </a:r>
            <a:r>
              <a:rPr kumimoji="0" lang="en-US" b="0" kern="0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(t)</a:t>
            </a:r>
            <a:endParaRPr kumimoji="0" lang="en-US" b="0" kern="0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  <a:p>
            <a:pPr marL="361950" indent="-361950" algn="l" eaLnBrk="1" fontAlgn="auto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Font typeface="+mj-lt"/>
              <a:buAutoNum type="arabicPeriod"/>
              <a:defRPr/>
            </a:pPr>
            <a:r>
              <a:rPr kumimoji="0" lang="en-US" b="0" kern="0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33MW </a:t>
            </a:r>
            <a:r>
              <a:rPr kumimoji="0" lang="en-US" b="0" kern="0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of NB (off-axis) </a:t>
            </a:r>
            <a:r>
              <a:rPr kumimoji="0" lang="en-US" b="0" kern="0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&amp; 20MW </a:t>
            </a:r>
            <a:r>
              <a:rPr kumimoji="0" lang="en-US" b="0" kern="0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of EC (2 co-ELs and 1 UL-LSM</a:t>
            </a:r>
            <a:r>
              <a:rPr kumimoji="0" lang="en-US" b="0" kern="0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). Source profiles are calculated at every time-step. </a:t>
            </a:r>
          </a:p>
          <a:p>
            <a:pPr marL="361950" indent="-361950" algn="l" eaLnBrk="1" fontAlgn="auto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Font typeface="+mj-lt"/>
              <a:buAutoNum type="arabicPeriod"/>
              <a:defRPr/>
            </a:pPr>
            <a:r>
              <a:rPr kumimoji="0" lang="en-US" b="0" kern="0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Effective </a:t>
            </a:r>
            <a:r>
              <a:rPr kumimoji="0" lang="en-US" b="0" kern="0" dirty="0" err="1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sawteeth</a:t>
            </a:r>
            <a:r>
              <a:rPr kumimoji="0" lang="en-US" b="0" kern="0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 by </a:t>
            </a:r>
            <a:r>
              <a:rPr kumimoji="0" lang="en-US" b="0" kern="0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increasing the heat conductivities and plasma resistivity inside the inversion radius, when </a:t>
            </a:r>
            <a:r>
              <a:rPr kumimoji="0" lang="en-US" b="0" kern="0" dirty="0" err="1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q</a:t>
            </a:r>
            <a:r>
              <a:rPr kumimoji="0" lang="en-US" b="0" kern="0" baseline="-25000" dirty="0" err="1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min</a:t>
            </a:r>
            <a:r>
              <a:rPr kumimoji="0" lang="en-US" b="0" kern="0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&lt;0.97</a:t>
            </a:r>
            <a:endParaRPr kumimoji="0" lang="en-US" b="0" kern="0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2622" y="3254462"/>
            <a:ext cx="3262903" cy="29844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7042091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>
                <a:latin typeface="Calibri" pitchFamily="34" charset="0"/>
                <a:cs typeface="Calibri" pitchFamily="34" charset="0"/>
              </a:rPr>
              <a:t>Evolution of plasma parameters</a:t>
            </a:r>
            <a:endParaRPr lang="en-GB" dirty="0" smtClean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81000" y="770148"/>
            <a:ext cx="9363075" cy="23237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eaLnBrk="1" fontAlgn="auto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defRPr/>
            </a:pPr>
            <a:r>
              <a:rPr kumimoji="0" lang="en-US" b="0" kern="0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At t=1359s (</a:t>
            </a:r>
            <a:r>
              <a:rPr kumimoji="0" lang="en-US" b="0" kern="0" dirty="0" err="1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tEOF</a:t>
            </a:r>
            <a:r>
              <a:rPr kumimoji="0" lang="en-US" b="0" kern="0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 = 1360s)</a:t>
            </a:r>
          </a:p>
          <a:p>
            <a:pPr marL="361950" indent="-361950" algn="l" eaLnBrk="1" fontAlgn="auto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Font typeface="+mj-lt"/>
              <a:buAutoNum type="arabicPeriod"/>
              <a:defRPr/>
            </a:pPr>
            <a:r>
              <a:rPr kumimoji="0" lang="en-US" b="0" kern="0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Q ~ 9.6 &amp; </a:t>
            </a:r>
            <a:r>
              <a:rPr lang="en-GB" b="0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P</a:t>
            </a:r>
            <a:r>
              <a:rPr lang="el-GR" b="0" baseline="-25000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α</a:t>
            </a:r>
            <a:r>
              <a:rPr lang="en-US" b="0" baseline="-25000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GB" b="0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~ 101MW       </a:t>
            </a:r>
            <a:r>
              <a:rPr lang="en-GB" b="0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  <a:sym typeface="Wingdings" pitchFamily="2" charset="2"/>
              </a:rPr>
              <a:t></a:t>
            </a:r>
            <a:r>
              <a:rPr lang="en-GB" b="0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 high Q </a:t>
            </a:r>
            <a:r>
              <a:rPr kumimoji="0" lang="en-US" b="0" kern="0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(&gt;5.0) </a:t>
            </a:r>
            <a:r>
              <a:rPr lang="en-GB" b="0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with relatively low </a:t>
            </a:r>
            <a:r>
              <a:rPr lang="en-GB" b="0" dirty="0" err="1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P</a:t>
            </a:r>
            <a:r>
              <a:rPr lang="en-GB" b="0" baseline="-25000" dirty="0" err="1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aux</a:t>
            </a:r>
            <a:r>
              <a:rPr lang="en-GB" b="0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=53MW</a:t>
            </a:r>
            <a:endParaRPr lang="en-GB" b="0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  <a:p>
            <a:pPr marL="361950" indent="-361950" algn="l" eaLnBrk="1" fontAlgn="auto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Font typeface="+mj-lt"/>
              <a:buAutoNum type="arabicPeriod"/>
              <a:defRPr/>
            </a:pPr>
            <a:r>
              <a:rPr lang="en-GB" b="0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H</a:t>
            </a:r>
            <a:r>
              <a:rPr lang="en-GB" b="0" baseline="-25000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98 </a:t>
            </a:r>
            <a:r>
              <a:rPr lang="en-US" b="0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~ 1.24 &amp; </a:t>
            </a:r>
            <a:r>
              <a:rPr lang="en-GB" b="0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l</a:t>
            </a:r>
            <a:r>
              <a:rPr lang="en-GB" b="0" baseline="-25000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i</a:t>
            </a:r>
            <a:r>
              <a:rPr lang="en-GB" b="0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(3</a:t>
            </a:r>
            <a:r>
              <a:rPr lang="en-GB" b="0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) ~ 0.75      </a:t>
            </a:r>
            <a:r>
              <a:rPr lang="en-GB" b="0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  <a:sym typeface="Wingdings" pitchFamily="2" charset="2"/>
              </a:rPr>
              <a:t> improved confinement, good for the vertical stability</a:t>
            </a:r>
            <a:endParaRPr lang="en-US" b="0" dirty="0" smtClean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  <a:p>
            <a:pPr marL="361950" indent="-361950" algn="l" eaLnBrk="1" fontAlgn="auto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Font typeface="+mj-lt"/>
              <a:buAutoNum type="arabicPeriod"/>
              <a:defRPr/>
            </a:pPr>
            <a:r>
              <a:rPr lang="el-GR" b="0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β</a:t>
            </a:r>
            <a:r>
              <a:rPr lang="en-GB" b="0" baseline="-25000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N </a:t>
            </a:r>
            <a:r>
              <a:rPr lang="en-US" b="0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~ 2.5 &amp; </a:t>
            </a:r>
            <a:r>
              <a:rPr lang="el-GR" b="0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β</a:t>
            </a:r>
            <a:r>
              <a:rPr lang="en-GB" b="0" baseline="-25000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p </a:t>
            </a:r>
            <a:r>
              <a:rPr lang="en-GB" b="0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~ 0.82             </a:t>
            </a:r>
            <a:r>
              <a:rPr lang="en-GB" b="0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  <a:sym typeface="Wingdings" pitchFamily="2" charset="2"/>
              </a:rPr>
              <a:t> high betas </a:t>
            </a:r>
          </a:p>
          <a:p>
            <a:pPr marL="361950" indent="-361950" algn="l" eaLnBrk="1" fontAlgn="auto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Font typeface="+mj-lt"/>
              <a:buAutoNum type="arabicPeriod"/>
              <a:defRPr/>
            </a:pPr>
            <a:r>
              <a:rPr lang="en-GB" b="0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I</a:t>
            </a:r>
            <a:r>
              <a:rPr lang="en-GB" b="0" baseline="-25000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BS </a:t>
            </a:r>
            <a:r>
              <a:rPr lang="en-GB" b="0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~ 3.8MA,  I</a:t>
            </a:r>
            <a:r>
              <a:rPr lang="en-GB" b="0" baseline="-25000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NB </a:t>
            </a:r>
            <a:r>
              <a:rPr lang="en-GB" b="0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~ 2.5MA &amp; I</a:t>
            </a:r>
            <a:r>
              <a:rPr lang="en-GB" b="0" baseline="-25000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EC </a:t>
            </a:r>
            <a:r>
              <a:rPr lang="en-GB" b="0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~ 0.4MA  </a:t>
            </a:r>
            <a:r>
              <a:rPr lang="en-GB" b="0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  <a:sym typeface="Wingdings" pitchFamily="2" charset="2"/>
              </a:rPr>
              <a:t> </a:t>
            </a:r>
            <a:r>
              <a:rPr lang="en-GB" b="0" dirty="0" err="1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  <a:sym typeface="Wingdings" pitchFamily="2" charset="2"/>
              </a:rPr>
              <a:t>f</a:t>
            </a:r>
            <a:r>
              <a:rPr lang="en-GB" b="0" baseline="-25000" dirty="0" err="1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  <a:sym typeface="Wingdings" pitchFamily="2" charset="2"/>
              </a:rPr>
              <a:t>NI</a:t>
            </a:r>
            <a:r>
              <a:rPr lang="en-GB" b="0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  <a:sym typeface="Wingdings" pitchFamily="2" charset="2"/>
              </a:rPr>
              <a:t> ~ 0.54 (it seems not enough for q&gt;1.0)</a:t>
            </a:r>
            <a:endParaRPr lang="en-GB" b="0" dirty="0" smtClean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  <a:p>
            <a:pPr marL="361950" indent="-361950" algn="l" eaLnBrk="1" fontAlgn="auto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Font typeface="+mj-lt"/>
              <a:buAutoNum type="arabicPeriod"/>
              <a:defRPr/>
            </a:pPr>
            <a:r>
              <a:rPr lang="en-GB" b="0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q(0) ~ 0.98 &amp; </a:t>
            </a:r>
            <a:r>
              <a:rPr lang="en-GB" b="0" dirty="0" err="1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q</a:t>
            </a:r>
            <a:r>
              <a:rPr lang="en-GB" b="0" baseline="-25000" dirty="0" err="1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min</a:t>
            </a:r>
            <a:r>
              <a:rPr lang="en-GB" b="0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 ~ 0.97    </a:t>
            </a:r>
            <a:r>
              <a:rPr lang="en-GB" b="0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  <a:sym typeface="Wingdings" pitchFamily="2" charset="2"/>
              </a:rPr>
              <a:t> a slightly reversed or flat q profile inside </a:t>
            </a:r>
            <a:r>
              <a:rPr lang="el-GR" b="0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  <a:sym typeface="Wingdings" pitchFamily="2" charset="2"/>
              </a:rPr>
              <a:t>ρ</a:t>
            </a:r>
            <a:r>
              <a:rPr lang="en-GB" b="0" baseline="-25000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  <a:sym typeface="Wingdings" pitchFamily="2" charset="2"/>
              </a:rPr>
              <a:t>tor </a:t>
            </a:r>
            <a:r>
              <a:rPr lang="en-GB" b="0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  <a:sym typeface="Wingdings" pitchFamily="2" charset="2"/>
              </a:rPr>
              <a:t>~ 0.4</a:t>
            </a:r>
            <a:endParaRPr lang="en-GB" b="0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24099" y="3184516"/>
            <a:ext cx="3081901" cy="3023272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7751" y="3184516"/>
            <a:ext cx="3273498" cy="302327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568" y="3184516"/>
            <a:ext cx="3853668" cy="30232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8163462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>
                <a:latin typeface="Calibri" pitchFamily="34" charset="0"/>
                <a:cs typeface="Calibri" pitchFamily="34" charset="0"/>
              </a:rPr>
              <a:t>Evolution of coil currents </a:t>
            </a:r>
            <a:endParaRPr lang="en-GB" dirty="0" smtClean="0"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40" name="Picture 3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191592"/>
            <a:ext cx="3449306" cy="3091673"/>
          </a:xfrm>
          <a:prstGeom prst="rect">
            <a:avLst/>
          </a:prstGeom>
        </p:spPr>
      </p:pic>
      <p:pic>
        <p:nvPicPr>
          <p:cNvPr id="41" name="Picture 4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9306" y="3195996"/>
            <a:ext cx="3320323" cy="315616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4175" y="3195996"/>
            <a:ext cx="3096210" cy="3087269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81000" y="770148"/>
            <a:ext cx="9363075" cy="21698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l" eaLnBrk="1" fontAlgn="auto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Font typeface="+mj-lt"/>
              <a:buAutoNum type="arabicPeriod"/>
              <a:defRPr/>
            </a:pPr>
            <a:r>
              <a:rPr lang="en-GB" b="0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CS coil currents are well within the coil current limits.</a:t>
            </a:r>
          </a:p>
          <a:p>
            <a:pPr marL="457200" indent="-457200" algn="l" eaLnBrk="1" fontAlgn="auto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Font typeface="+mj-lt"/>
              <a:buAutoNum type="arabicPeriod"/>
              <a:defRPr/>
            </a:pPr>
            <a:r>
              <a:rPr lang="en-GB" b="0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Calibri" pitchFamily="34" charset="0"/>
                <a:cs typeface="Calibri" pitchFamily="34" charset="0"/>
              </a:rPr>
              <a:t>PF6 coil current is briefly violating the coil current limit (~19MA at </a:t>
            </a:r>
            <a:r>
              <a:rPr lang="en-GB" b="0" dirty="0" err="1" smtClean="0">
                <a:solidFill>
                  <a:schemeClr val="accent2">
                    <a:lumMod val="60000"/>
                    <a:lumOff val="40000"/>
                  </a:schemeClr>
                </a:solidFill>
                <a:latin typeface="Calibri" pitchFamily="34" charset="0"/>
                <a:cs typeface="Calibri" pitchFamily="34" charset="0"/>
              </a:rPr>
              <a:t>B</a:t>
            </a:r>
            <a:r>
              <a:rPr lang="en-GB" b="0" baseline="-25000" dirty="0" err="1" smtClean="0">
                <a:solidFill>
                  <a:schemeClr val="accent2">
                    <a:lumMod val="60000"/>
                    <a:lumOff val="40000"/>
                  </a:schemeClr>
                </a:solidFill>
                <a:latin typeface="Calibri" pitchFamily="34" charset="0"/>
                <a:cs typeface="Calibri" pitchFamily="34" charset="0"/>
              </a:rPr>
              <a:t>max</a:t>
            </a:r>
            <a:r>
              <a:rPr lang="en-GB" b="0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Calibri" pitchFamily="34" charset="0"/>
                <a:cs typeface="Calibri" pitchFamily="34" charset="0"/>
              </a:rPr>
              <a:t> = 6.5T without 0.4K sub-cooling ) at SOF.  </a:t>
            </a:r>
            <a:r>
              <a:rPr lang="en-GB" b="0" dirty="0" smtClean="0">
                <a:solidFill>
                  <a:schemeClr val="bg2"/>
                </a:solidFill>
                <a:latin typeface="Calibri" pitchFamily="34" charset="0"/>
                <a:cs typeface="Calibri" pitchFamily="34" charset="0"/>
              </a:rPr>
              <a:t>This is OK </a:t>
            </a:r>
            <a:r>
              <a:rPr lang="en-GB" b="0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with UFC criteria.</a:t>
            </a:r>
            <a:r>
              <a:rPr lang="en-GB" b="0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Calibri" pitchFamily="34" charset="0"/>
                <a:cs typeface="Calibri" pitchFamily="34" charset="0"/>
              </a:rPr>
              <a:t>   </a:t>
            </a:r>
          </a:p>
          <a:p>
            <a:pPr marL="457200" indent="-457200" algn="l" eaLnBrk="1" fontAlgn="auto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Font typeface="+mj-lt"/>
              <a:buAutoNum type="arabicPeriod"/>
              <a:defRPr/>
            </a:pPr>
            <a:r>
              <a:rPr lang="en-GB" b="0" dirty="0" smtClean="0">
                <a:solidFill>
                  <a:srgbClr val="0000FF"/>
                </a:solidFill>
                <a:latin typeface="Calibri" pitchFamily="34" charset="0"/>
                <a:cs typeface="Calibri" pitchFamily="34" charset="0"/>
              </a:rPr>
              <a:t>PF2 coil current is violating its lower coil current limit during the ramp-down, due to the shape transition to the outboard limiter configuration (will be shown later).</a:t>
            </a:r>
          </a:p>
          <a:p>
            <a:pPr marL="457200" indent="-457200" algn="l" eaLnBrk="1" fontAlgn="auto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Font typeface="+mj-lt"/>
              <a:buAutoNum type="arabicPeriod"/>
              <a:defRPr/>
            </a:pPr>
            <a:r>
              <a:rPr lang="en-GB" b="0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The total flux consumption is well within the limit. </a:t>
            </a:r>
            <a:endParaRPr lang="en-GB" b="0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" name="Oval 1"/>
          <p:cNvSpPr/>
          <p:nvPr/>
        </p:nvSpPr>
        <p:spPr bwMode="auto">
          <a:xfrm>
            <a:off x="6172200" y="5124450"/>
            <a:ext cx="466725" cy="409575"/>
          </a:xfrm>
          <a:prstGeom prst="ellipse">
            <a:avLst/>
          </a:prstGeom>
          <a:noFill/>
          <a:ln w="28575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0" rIns="9144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just" defTabSz="914400" rtl="0" eaLnBrk="0" fontAlgn="base" latinLnBrk="0" hangingPunct="0">
              <a:lnSpc>
                <a:spcPts val="23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Tx/>
              <a:buFontTx/>
              <a:buNone/>
              <a:tabLst/>
            </a:pPr>
            <a:endParaRPr kumimoji="1" lang="en-GB" sz="2000" b="1" i="0" u="none" strike="noStrike" cap="none" normalizeH="0" baseline="0" smtClean="0">
              <a:ln>
                <a:noFill/>
              </a:ln>
              <a:solidFill>
                <a:srgbClr val="0000FF"/>
              </a:solidFill>
              <a:effectLst/>
              <a:latin typeface="Arial" pitchFamily="34" charset="0"/>
            </a:endParaRPr>
          </a:p>
        </p:txBody>
      </p:sp>
      <p:sp>
        <p:nvSpPr>
          <p:cNvPr id="3" name="Oval 2"/>
          <p:cNvSpPr/>
          <p:nvPr/>
        </p:nvSpPr>
        <p:spPr bwMode="auto">
          <a:xfrm>
            <a:off x="3762375" y="3286125"/>
            <a:ext cx="581025" cy="476250"/>
          </a:xfrm>
          <a:prstGeom prst="ellipse">
            <a:avLst/>
          </a:prstGeom>
          <a:noFill/>
          <a:ln w="28575" cap="flat" cmpd="sng" algn="ctr">
            <a:solidFill>
              <a:schemeClr val="accent2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0" rIns="9144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just" defTabSz="914400" rtl="0" eaLnBrk="0" fontAlgn="base" latinLnBrk="0" hangingPunct="0">
              <a:lnSpc>
                <a:spcPts val="23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Tx/>
              <a:buFontTx/>
              <a:buNone/>
              <a:tabLst/>
            </a:pPr>
            <a:endParaRPr kumimoji="1" lang="en-GB" sz="2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74312928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>
                <a:latin typeface="Calibri" pitchFamily="34" charset="0"/>
                <a:cs typeface="Calibri" pitchFamily="34" charset="0"/>
              </a:rPr>
              <a:t>B-field, imbalance current and force limits (Ref.)</a:t>
            </a:r>
            <a:endParaRPr lang="en-GB" dirty="0" smtClean="0"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1026" name="Picture 2" descr="C:\cygwin\home\kims12\Download\ITPA_IOS_figures\figures_EC_11_ImbalanceCurrent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30092" y="725504"/>
            <a:ext cx="2802199" cy="2836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cygwin\home\kims12\Download\ITPA_IOS_figures\figures_EC_11_PFBfield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91678" y="691133"/>
            <a:ext cx="3001170" cy="29058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cygwin\home\kims12\Download\ITPA_IOS_figures\figures_EC_11_PFForces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3045" y="3360189"/>
            <a:ext cx="2990583" cy="28827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cygwin\home\kims12\Download\ITPA_IOS_figures\figures_EC_11_CSBfield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" y="690171"/>
            <a:ext cx="3086835" cy="29068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C:\cygwin\home\kims12\Download\ITPA_IOS_figures\figures_EC_11_CSForces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47" y="3365002"/>
            <a:ext cx="2835616" cy="28779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6198322" y="3683977"/>
            <a:ext cx="3632372" cy="23237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l">
              <a:lnSpc>
                <a:spcPct val="100000"/>
              </a:lnSpc>
              <a:spcBef>
                <a:spcPts val="600"/>
              </a:spcBef>
              <a:buClrTx/>
              <a:buFont typeface="Wingdings" pitchFamily="2" charset="2"/>
              <a:buChar char="Ø"/>
            </a:pPr>
            <a:r>
              <a:rPr lang="en-GB" b="0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PF2 violated B-field, force and imbalance current limits during the ramp-down at about I</a:t>
            </a:r>
            <a:r>
              <a:rPr lang="en-GB" b="0" baseline="-25000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p</a:t>
            </a:r>
            <a:r>
              <a:rPr lang="en-GB" b="0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~3.5MA with </a:t>
            </a:r>
            <a:r>
              <a:rPr lang="en-GB" b="0" dirty="0" err="1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P</a:t>
            </a:r>
            <a:r>
              <a:rPr lang="en-GB" b="0" baseline="-25000" dirty="0" err="1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aux</a:t>
            </a:r>
            <a:r>
              <a:rPr lang="en-GB" b="0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=0W. </a:t>
            </a:r>
          </a:p>
          <a:p>
            <a:pPr marL="342900" indent="-342900" algn="l">
              <a:lnSpc>
                <a:spcPct val="100000"/>
              </a:lnSpc>
              <a:spcBef>
                <a:spcPts val="600"/>
              </a:spcBef>
              <a:buClrTx/>
              <a:buFont typeface="Wingdings" pitchFamily="2" charset="2"/>
              <a:buChar char="Ø"/>
            </a:pPr>
            <a:r>
              <a:rPr lang="en-GB" b="0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It appears that PCS can handle this with no damages on the system.</a:t>
            </a:r>
          </a:p>
        </p:txBody>
      </p:sp>
    </p:spTree>
    <p:extLst>
      <p:ext uri="{BB962C8B-B14F-4D97-AF65-F5344CB8AC3E}">
        <p14:creationId xmlns:p14="http://schemas.microsoft.com/office/powerpoint/2010/main" val="2449551961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>
                <a:latin typeface="Calibri" pitchFamily="34" charset="0"/>
                <a:cs typeface="Calibri" pitchFamily="34" charset="0"/>
              </a:rPr>
              <a:t>Low density/low confinement/no </a:t>
            </a:r>
            <a:r>
              <a:rPr lang="en-US" dirty="0" err="1" smtClean="0">
                <a:latin typeface="Calibri" pitchFamily="34" charset="0"/>
                <a:cs typeface="Calibri" pitchFamily="34" charset="0"/>
              </a:rPr>
              <a:t>Sawtooth</a:t>
            </a:r>
            <a:endParaRPr lang="en-GB" dirty="0" smtClean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14300" y="771525"/>
            <a:ext cx="5019673" cy="54784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lnSpc>
                <a:spcPct val="100000"/>
              </a:lnSpc>
              <a:spcBef>
                <a:spcPts val="600"/>
              </a:spcBef>
              <a:buClrTx/>
            </a:pPr>
            <a:r>
              <a:rPr lang="en-GB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Application of different simulation conditions</a:t>
            </a:r>
          </a:p>
          <a:p>
            <a:pPr marL="266700" indent="-266700" algn="l">
              <a:lnSpc>
                <a:spcPct val="100000"/>
              </a:lnSpc>
              <a:spcBef>
                <a:spcPts val="600"/>
              </a:spcBef>
              <a:buClrTx/>
              <a:buFont typeface="+mj-lt"/>
              <a:buAutoNum type="arabicPeriod"/>
            </a:pPr>
            <a:r>
              <a:rPr lang="en-GB" b="0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Low density case </a:t>
            </a:r>
          </a:p>
          <a:p>
            <a:pPr marL="542925" lvl="1" indent="-276225" algn="l">
              <a:lnSpc>
                <a:spcPct val="100000"/>
              </a:lnSpc>
              <a:spcBef>
                <a:spcPts val="600"/>
              </a:spcBef>
              <a:buClrTx/>
              <a:buFont typeface="Arial" pitchFamily="34" charset="0"/>
              <a:buChar char="•"/>
            </a:pPr>
            <a:r>
              <a:rPr lang="en-GB" b="0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(ne(0,flat-top) = </a:t>
            </a:r>
            <a:r>
              <a:rPr kumimoji="0" lang="en-US" b="0" kern="0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7</a:t>
            </a:r>
            <a:r>
              <a:rPr kumimoji="0" lang="en-US" b="0" kern="0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.0e19 </a:t>
            </a:r>
            <a:r>
              <a:rPr kumimoji="0" lang="en-US" b="0" kern="0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m</a:t>
            </a:r>
            <a:r>
              <a:rPr kumimoji="0" lang="en-US" b="0" kern="0" baseline="30000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-3</a:t>
            </a:r>
            <a:r>
              <a:rPr kumimoji="0" lang="en-US" b="0" kern="0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GB" b="0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(n</a:t>
            </a:r>
            <a:r>
              <a:rPr lang="en-GB" b="0" baseline="-25000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e</a:t>
            </a:r>
            <a:r>
              <a:rPr lang="en-GB" b="0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/n</a:t>
            </a:r>
            <a:r>
              <a:rPr lang="en-GB" b="0" baseline="-25000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GW</a:t>
            </a:r>
            <a:r>
              <a:rPr lang="en-GB" b="0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~0.7)</a:t>
            </a:r>
          </a:p>
          <a:p>
            <a:pPr marL="542925" lvl="1" indent="-276225" algn="l">
              <a:lnSpc>
                <a:spcPct val="100000"/>
              </a:lnSpc>
              <a:spcBef>
                <a:spcPts val="600"/>
              </a:spcBef>
              <a:buClrTx/>
              <a:buFont typeface="Wingdings" pitchFamily="2" charset="2"/>
              <a:buChar char="Ø"/>
            </a:pPr>
            <a:r>
              <a:rPr lang="en-GB" b="0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lower </a:t>
            </a:r>
            <a:r>
              <a:rPr lang="en-GB" b="0" dirty="0" err="1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W</a:t>
            </a:r>
            <a:r>
              <a:rPr lang="en-GB" b="0" baseline="-25000" dirty="0" err="1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th</a:t>
            </a:r>
            <a:r>
              <a:rPr lang="en-GB" b="0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, H</a:t>
            </a:r>
            <a:r>
              <a:rPr lang="en-GB" b="0" baseline="-25000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98</a:t>
            </a:r>
            <a:r>
              <a:rPr lang="en-US" dirty="0" smtClean="0">
                <a:solidFill>
                  <a:srgbClr val="000000"/>
                </a:solidFill>
              </a:rPr>
              <a:t>, </a:t>
            </a:r>
            <a:r>
              <a:rPr lang="el-GR" b="0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β</a:t>
            </a:r>
            <a:r>
              <a:rPr lang="en-GB" b="0" baseline="-25000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N</a:t>
            </a:r>
            <a:r>
              <a:rPr lang="en-GB" b="0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, </a:t>
            </a:r>
            <a:r>
              <a:rPr lang="el-GR" b="0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β</a:t>
            </a:r>
            <a:r>
              <a:rPr lang="en-GB" b="0" baseline="-25000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p</a:t>
            </a:r>
            <a:r>
              <a:rPr lang="en-GB" b="0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, </a:t>
            </a:r>
            <a:r>
              <a:rPr lang="en-GB" b="0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P</a:t>
            </a:r>
            <a:r>
              <a:rPr lang="el-GR" b="0" baseline="-25000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α</a:t>
            </a:r>
            <a:r>
              <a:rPr lang="en-GB" b="0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, Q and I</a:t>
            </a:r>
            <a:r>
              <a:rPr lang="en-GB" b="0" baseline="-25000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BS</a:t>
            </a:r>
            <a:endParaRPr lang="en-GB" b="0" baseline="-25000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  <a:p>
            <a:pPr marL="542925" lvl="1" indent="-276225" algn="l">
              <a:lnSpc>
                <a:spcPct val="100000"/>
              </a:lnSpc>
              <a:spcBef>
                <a:spcPts val="600"/>
              </a:spcBef>
              <a:buClrTx/>
              <a:buFont typeface="Wingdings" pitchFamily="2" charset="2"/>
              <a:buChar char="Ø"/>
            </a:pPr>
            <a:r>
              <a:rPr lang="en-GB" b="0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higher l</a:t>
            </a:r>
            <a:r>
              <a:rPr lang="en-GB" b="0" baseline="-25000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i</a:t>
            </a:r>
            <a:r>
              <a:rPr lang="en-GB" b="0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, I</a:t>
            </a:r>
            <a:r>
              <a:rPr lang="en-GB" b="0" baseline="-25000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NB</a:t>
            </a:r>
            <a:r>
              <a:rPr lang="en-GB" b="0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GB" b="0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and I</a:t>
            </a:r>
            <a:r>
              <a:rPr lang="en-GB" b="0" baseline="-25000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EC</a:t>
            </a:r>
            <a:endParaRPr lang="en-GB" b="0" dirty="0" smtClean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  <a:p>
            <a:pPr marL="266700" indent="-266700" algn="l">
              <a:lnSpc>
                <a:spcPct val="100000"/>
              </a:lnSpc>
              <a:spcBef>
                <a:spcPts val="600"/>
              </a:spcBef>
              <a:buClrTx/>
              <a:buFont typeface="+mj-lt"/>
              <a:buAutoNum type="arabicPeriod"/>
            </a:pPr>
            <a:r>
              <a:rPr lang="en-GB" b="0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Low H-mode confinement case </a:t>
            </a:r>
          </a:p>
          <a:p>
            <a:pPr marL="542925" lvl="1" indent="-276225" algn="l">
              <a:lnSpc>
                <a:spcPct val="100000"/>
              </a:lnSpc>
              <a:spcBef>
                <a:spcPts val="600"/>
              </a:spcBef>
              <a:buClrTx/>
              <a:buFont typeface="Arial" pitchFamily="34" charset="0"/>
              <a:buChar char="•"/>
            </a:pPr>
            <a:r>
              <a:rPr lang="en-GB" b="0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Slightly higher L-mode confinement (</a:t>
            </a:r>
            <a:r>
              <a:rPr lang="en-GB" b="0" dirty="0" err="1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C</a:t>
            </a:r>
            <a:r>
              <a:rPr lang="en-GB" b="0" dirty="0" err="1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oppi</a:t>
            </a:r>
            <a:r>
              <a:rPr lang="en-GB" b="0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-tang </a:t>
            </a:r>
            <a:r>
              <a:rPr lang="en-GB" b="0" dirty="0" err="1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coef</a:t>
            </a:r>
            <a:r>
              <a:rPr lang="en-GB" b="0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. 2.5</a:t>
            </a:r>
            <a:r>
              <a:rPr lang="en-GB" b="0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  <a:sym typeface="Wingdings" pitchFamily="2" charset="2"/>
              </a:rPr>
              <a:t></a:t>
            </a:r>
            <a:r>
              <a:rPr lang="en-GB" b="0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2.0) and slightly lower H-mod confinement (</a:t>
            </a:r>
            <a:r>
              <a:rPr lang="en-GB" b="0" dirty="0" err="1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C</a:t>
            </a:r>
            <a:r>
              <a:rPr lang="en-GB" b="0" dirty="0" err="1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oppi</a:t>
            </a:r>
            <a:r>
              <a:rPr lang="en-GB" b="0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-tang </a:t>
            </a:r>
            <a:r>
              <a:rPr lang="en-GB" b="0" dirty="0" err="1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coef</a:t>
            </a:r>
            <a:r>
              <a:rPr lang="en-GB" b="0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. 1.10</a:t>
            </a:r>
            <a:r>
              <a:rPr lang="en-GB" b="0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  <a:sym typeface="Wingdings" pitchFamily="2" charset="2"/>
              </a:rPr>
              <a:t>1.15)</a:t>
            </a:r>
          </a:p>
          <a:p>
            <a:pPr marL="542925" lvl="1" indent="-276225" algn="l">
              <a:lnSpc>
                <a:spcPct val="100000"/>
              </a:lnSpc>
              <a:spcBef>
                <a:spcPts val="600"/>
              </a:spcBef>
              <a:buClrTx/>
              <a:buFont typeface="Wingdings" pitchFamily="2" charset="2"/>
              <a:buChar char="Ø"/>
            </a:pPr>
            <a:r>
              <a:rPr lang="en-GB" b="0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lower H</a:t>
            </a:r>
            <a:r>
              <a:rPr lang="en-GB" b="0" baseline="-25000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98</a:t>
            </a:r>
            <a:r>
              <a:rPr lang="en-GB" b="0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, </a:t>
            </a:r>
            <a:r>
              <a:rPr lang="el-GR" b="0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β</a:t>
            </a:r>
            <a:r>
              <a:rPr lang="en-GB" b="0" baseline="-25000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N</a:t>
            </a:r>
            <a:r>
              <a:rPr lang="en-GB" b="0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, </a:t>
            </a:r>
            <a:r>
              <a:rPr lang="el-GR" b="0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β</a:t>
            </a:r>
            <a:r>
              <a:rPr lang="en-GB" b="0" baseline="-25000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p</a:t>
            </a:r>
            <a:r>
              <a:rPr lang="en-GB" b="0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 and higher l</a:t>
            </a:r>
            <a:r>
              <a:rPr lang="en-GB" b="0" baseline="-25000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i</a:t>
            </a:r>
          </a:p>
          <a:p>
            <a:pPr marL="266700" indent="-266700" algn="l">
              <a:lnSpc>
                <a:spcPct val="100000"/>
              </a:lnSpc>
              <a:spcBef>
                <a:spcPts val="600"/>
              </a:spcBef>
              <a:buClrTx/>
              <a:buFont typeface="+mj-lt"/>
              <a:buAutoNum type="arabicPeriod"/>
            </a:pPr>
            <a:r>
              <a:rPr lang="en-GB" b="0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No </a:t>
            </a:r>
            <a:r>
              <a:rPr lang="en-GB" b="0" dirty="0" err="1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Sawteeth</a:t>
            </a:r>
            <a:r>
              <a:rPr lang="en-GB" b="0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 case</a:t>
            </a:r>
          </a:p>
          <a:p>
            <a:pPr marL="542925" lvl="1" indent="-276225" algn="l">
              <a:lnSpc>
                <a:spcPct val="100000"/>
              </a:lnSpc>
              <a:spcBef>
                <a:spcPts val="600"/>
              </a:spcBef>
              <a:buClrTx/>
              <a:buFont typeface="Wingdings" pitchFamily="2" charset="2"/>
              <a:buChar char="Ø"/>
            </a:pPr>
            <a:r>
              <a:rPr lang="en-GB" b="0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Very similar to reference simulation except q &lt; 0.97</a:t>
            </a:r>
          </a:p>
          <a:p>
            <a:pPr marL="152400" indent="-342900" algn="l">
              <a:lnSpc>
                <a:spcPct val="100000"/>
              </a:lnSpc>
              <a:spcBef>
                <a:spcPts val="600"/>
              </a:spcBef>
              <a:buClrTx/>
              <a:buFont typeface="Wingdings" pitchFamily="2" charset="2"/>
              <a:buChar char="q"/>
            </a:pPr>
            <a:r>
              <a:rPr lang="en-GB" b="0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Slightly different q(0) behaviours</a:t>
            </a:r>
          </a:p>
        </p:txBody>
      </p:sp>
      <p:graphicFrame>
        <p:nvGraphicFramePr>
          <p:cNvPr id="15" name="Table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54389327"/>
              </p:ext>
            </p:extLst>
          </p:nvPr>
        </p:nvGraphicFramePr>
        <p:xfrm>
          <a:off x="5257799" y="771525"/>
          <a:ext cx="4648201" cy="535359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31095"/>
                <a:gridCol w="789966"/>
                <a:gridCol w="835760"/>
                <a:gridCol w="812863"/>
                <a:gridCol w="778517"/>
              </a:tblGrid>
              <a:tr h="254933">
                <a:tc>
                  <a:txBody>
                    <a:bodyPr/>
                    <a:lstStyle/>
                    <a:p>
                      <a:r>
                        <a:rPr lang="en-GB" sz="1200" b="1" dirty="0" smtClean="0">
                          <a:solidFill>
                            <a:srgbClr val="000000"/>
                          </a:solidFill>
                        </a:rPr>
                        <a:t>At SOF (t=1359s)</a:t>
                      </a:r>
                      <a:endParaRPr lang="en-GB" sz="1200" b="1" dirty="0">
                        <a:solidFill>
                          <a:srgbClr val="000000"/>
                        </a:solidFill>
                      </a:endParaRPr>
                    </a:p>
                  </a:txBody>
                  <a:tcPr marL="18000" marR="18000" marT="18000" marB="18000"/>
                </a:tc>
                <a:tc>
                  <a:txBody>
                    <a:bodyPr/>
                    <a:lstStyle/>
                    <a:p>
                      <a:r>
                        <a:rPr lang="en-GB" sz="1200" dirty="0" smtClean="0">
                          <a:solidFill>
                            <a:srgbClr val="000000"/>
                          </a:solidFill>
                        </a:rPr>
                        <a:t>Ref</a:t>
                      </a:r>
                      <a:endParaRPr lang="en-GB" sz="1200" dirty="0">
                        <a:solidFill>
                          <a:srgbClr val="000000"/>
                        </a:solidFill>
                      </a:endParaRPr>
                    </a:p>
                  </a:txBody>
                  <a:tcPr marL="18000" marR="18000" marT="18000" marB="18000"/>
                </a:tc>
                <a:tc>
                  <a:txBody>
                    <a:bodyPr/>
                    <a:lstStyle/>
                    <a:p>
                      <a:r>
                        <a:rPr lang="en-GB" sz="1200" dirty="0" smtClean="0">
                          <a:solidFill>
                            <a:srgbClr val="000000"/>
                          </a:solidFill>
                        </a:rPr>
                        <a:t>Low dens.</a:t>
                      </a:r>
                      <a:endParaRPr lang="en-GB" sz="1200" dirty="0">
                        <a:solidFill>
                          <a:srgbClr val="000000"/>
                        </a:solidFill>
                      </a:endParaRPr>
                    </a:p>
                  </a:txBody>
                  <a:tcPr marL="18000" marR="18000" marT="18000" marB="18000"/>
                </a:tc>
                <a:tc>
                  <a:txBody>
                    <a:bodyPr/>
                    <a:lstStyle/>
                    <a:p>
                      <a:r>
                        <a:rPr lang="en-GB" sz="1200" dirty="0" smtClean="0">
                          <a:solidFill>
                            <a:srgbClr val="000000"/>
                          </a:solidFill>
                        </a:rPr>
                        <a:t>Low conf.</a:t>
                      </a:r>
                      <a:endParaRPr lang="en-GB" sz="1200" dirty="0">
                        <a:solidFill>
                          <a:srgbClr val="000000"/>
                        </a:solidFill>
                      </a:endParaRPr>
                    </a:p>
                  </a:txBody>
                  <a:tcPr marL="18000" marR="18000" marT="18000" marB="18000"/>
                </a:tc>
                <a:tc>
                  <a:txBody>
                    <a:bodyPr/>
                    <a:lstStyle/>
                    <a:p>
                      <a:r>
                        <a:rPr lang="en-GB" sz="1200" dirty="0" smtClean="0">
                          <a:solidFill>
                            <a:srgbClr val="000000"/>
                          </a:solidFill>
                        </a:rPr>
                        <a:t>No ST</a:t>
                      </a:r>
                      <a:endParaRPr lang="en-GB" sz="1200" dirty="0">
                        <a:solidFill>
                          <a:srgbClr val="000000"/>
                        </a:solidFill>
                      </a:endParaRPr>
                    </a:p>
                  </a:txBody>
                  <a:tcPr marL="18000" marR="18000" marT="18000" marB="18000"/>
                </a:tc>
              </a:tr>
              <a:tr h="254933">
                <a:tc>
                  <a:txBody>
                    <a:bodyPr/>
                    <a:lstStyle/>
                    <a:p>
                      <a:r>
                        <a:rPr lang="en-GB" sz="1200" b="1" dirty="0" err="1" smtClean="0">
                          <a:solidFill>
                            <a:srgbClr val="000000"/>
                          </a:solidFill>
                        </a:rPr>
                        <a:t>W</a:t>
                      </a:r>
                      <a:r>
                        <a:rPr lang="en-GB" sz="1200" b="1" baseline="-25000" dirty="0" err="1" smtClean="0">
                          <a:solidFill>
                            <a:srgbClr val="000000"/>
                          </a:solidFill>
                        </a:rPr>
                        <a:t>th</a:t>
                      </a:r>
                      <a:r>
                        <a:rPr lang="en-GB" sz="1200" b="1" baseline="0" dirty="0" smtClean="0">
                          <a:solidFill>
                            <a:srgbClr val="000000"/>
                          </a:solidFill>
                        </a:rPr>
                        <a:t> [MJ]</a:t>
                      </a:r>
                      <a:endParaRPr lang="en-GB" sz="1200" b="1" dirty="0">
                        <a:solidFill>
                          <a:srgbClr val="000000"/>
                        </a:solidFill>
                      </a:endParaRPr>
                    </a:p>
                  </a:txBody>
                  <a:tcPr marL="18000" marR="18000" marT="18000" marB="18000"/>
                </a:tc>
                <a:tc>
                  <a:txBody>
                    <a:bodyPr/>
                    <a:lstStyle/>
                    <a:p>
                      <a:r>
                        <a:rPr lang="en-GB" sz="1200" dirty="0" smtClean="0">
                          <a:solidFill>
                            <a:srgbClr val="000000"/>
                          </a:solidFill>
                        </a:rPr>
                        <a:t>361.3</a:t>
                      </a:r>
                      <a:endParaRPr lang="en-GB" sz="1200" dirty="0">
                        <a:solidFill>
                          <a:srgbClr val="000000"/>
                        </a:solidFill>
                      </a:endParaRPr>
                    </a:p>
                  </a:txBody>
                  <a:tcPr marL="18000" marR="18000" marT="18000" marB="18000"/>
                </a:tc>
                <a:tc>
                  <a:txBody>
                    <a:bodyPr/>
                    <a:lstStyle/>
                    <a:p>
                      <a:r>
                        <a:rPr lang="en-GB" sz="1200" dirty="0" smtClean="0">
                          <a:solidFill>
                            <a:srgbClr val="0000FF"/>
                          </a:solidFill>
                        </a:rPr>
                        <a:t>296.6 (▼)</a:t>
                      </a:r>
                      <a:endParaRPr lang="en-GB" sz="1200" dirty="0">
                        <a:solidFill>
                          <a:srgbClr val="0000FF"/>
                        </a:solidFill>
                      </a:endParaRPr>
                    </a:p>
                  </a:txBody>
                  <a:tcPr marL="18000" marR="18000" marT="18000" marB="18000"/>
                </a:tc>
                <a:tc>
                  <a:txBody>
                    <a:bodyPr/>
                    <a:lstStyle/>
                    <a:p>
                      <a:r>
                        <a:rPr lang="en-GB" sz="1200" dirty="0" smtClean="0">
                          <a:solidFill>
                            <a:srgbClr val="0000FF"/>
                          </a:solidFill>
                        </a:rPr>
                        <a:t>339.9</a:t>
                      </a:r>
                      <a:endParaRPr lang="en-GB" sz="1200" dirty="0">
                        <a:solidFill>
                          <a:srgbClr val="0000FF"/>
                        </a:solidFill>
                      </a:endParaRPr>
                    </a:p>
                  </a:txBody>
                  <a:tcPr marL="18000" marR="18000" marT="18000" marB="18000"/>
                </a:tc>
                <a:tc>
                  <a:txBody>
                    <a:bodyPr/>
                    <a:lstStyle/>
                    <a:p>
                      <a:r>
                        <a:rPr lang="en-GB" sz="1200" dirty="0" smtClean="0">
                          <a:solidFill>
                            <a:srgbClr val="000000"/>
                          </a:solidFill>
                        </a:rPr>
                        <a:t>361.4</a:t>
                      </a:r>
                      <a:endParaRPr lang="en-GB" sz="1200" dirty="0">
                        <a:solidFill>
                          <a:srgbClr val="000000"/>
                        </a:solidFill>
                      </a:endParaRPr>
                    </a:p>
                  </a:txBody>
                  <a:tcPr marL="18000" marR="18000" marT="18000" marB="18000"/>
                </a:tc>
              </a:tr>
              <a:tr h="254933">
                <a:tc>
                  <a:txBody>
                    <a:bodyPr/>
                    <a:lstStyle/>
                    <a:p>
                      <a:r>
                        <a:rPr lang="en-GB" sz="1200" b="1" dirty="0" smtClean="0">
                          <a:solidFill>
                            <a:srgbClr val="000000"/>
                          </a:solidFill>
                        </a:rPr>
                        <a:t>H</a:t>
                      </a:r>
                      <a:r>
                        <a:rPr lang="en-GB" sz="1200" b="1" baseline="-25000" dirty="0" smtClean="0">
                          <a:solidFill>
                            <a:srgbClr val="000000"/>
                          </a:solidFill>
                        </a:rPr>
                        <a:t>98</a:t>
                      </a:r>
                      <a:endParaRPr lang="en-GB" sz="1200" b="1" baseline="-25000" dirty="0">
                        <a:solidFill>
                          <a:srgbClr val="000000"/>
                        </a:solidFill>
                      </a:endParaRPr>
                    </a:p>
                  </a:txBody>
                  <a:tcPr marL="18000" marR="18000" marT="18000" marB="18000"/>
                </a:tc>
                <a:tc>
                  <a:txBody>
                    <a:bodyPr/>
                    <a:lstStyle/>
                    <a:p>
                      <a:r>
                        <a:rPr lang="en-GB" sz="1200" dirty="0" smtClean="0">
                          <a:solidFill>
                            <a:srgbClr val="000000"/>
                          </a:solidFill>
                        </a:rPr>
                        <a:t>1.237</a:t>
                      </a:r>
                      <a:endParaRPr lang="en-GB" sz="1200" dirty="0">
                        <a:solidFill>
                          <a:srgbClr val="000000"/>
                        </a:solidFill>
                      </a:endParaRPr>
                    </a:p>
                  </a:txBody>
                  <a:tcPr marL="18000" marR="18000" marT="18000" marB="18000"/>
                </a:tc>
                <a:tc>
                  <a:txBody>
                    <a:bodyPr/>
                    <a:lstStyle/>
                    <a:p>
                      <a:r>
                        <a:rPr lang="en-GB" sz="1200" dirty="0" smtClean="0">
                          <a:solidFill>
                            <a:srgbClr val="0000FF"/>
                          </a:solidFill>
                        </a:rPr>
                        <a:t>1.187</a:t>
                      </a:r>
                      <a:endParaRPr lang="en-GB" sz="1200" dirty="0">
                        <a:solidFill>
                          <a:srgbClr val="0000FF"/>
                        </a:solidFill>
                      </a:endParaRPr>
                    </a:p>
                  </a:txBody>
                  <a:tcPr marL="18000" marR="18000" marT="18000" marB="18000"/>
                </a:tc>
                <a:tc>
                  <a:txBody>
                    <a:bodyPr/>
                    <a:lstStyle/>
                    <a:p>
                      <a:r>
                        <a:rPr lang="en-GB" sz="1200" dirty="0" smtClean="0">
                          <a:solidFill>
                            <a:srgbClr val="0000FF"/>
                          </a:solidFill>
                        </a:rPr>
                        <a:t>1.185</a:t>
                      </a:r>
                      <a:endParaRPr lang="en-GB" sz="1200" dirty="0">
                        <a:solidFill>
                          <a:srgbClr val="0000FF"/>
                        </a:solidFill>
                      </a:endParaRPr>
                    </a:p>
                  </a:txBody>
                  <a:tcPr marL="18000" marR="18000" marT="18000" marB="18000"/>
                </a:tc>
                <a:tc>
                  <a:txBody>
                    <a:bodyPr/>
                    <a:lstStyle/>
                    <a:p>
                      <a:r>
                        <a:rPr lang="en-GB" sz="1200" dirty="0" smtClean="0">
                          <a:solidFill>
                            <a:srgbClr val="000000"/>
                          </a:solidFill>
                        </a:rPr>
                        <a:t>1.238</a:t>
                      </a:r>
                      <a:endParaRPr lang="en-GB" sz="1200" dirty="0">
                        <a:solidFill>
                          <a:srgbClr val="000000"/>
                        </a:solidFill>
                      </a:endParaRPr>
                    </a:p>
                  </a:txBody>
                  <a:tcPr marL="18000" marR="18000" marT="18000" marB="18000"/>
                </a:tc>
              </a:tr>
              <a:tr h="254933">
                <a:tc>
                  <a:txBody>
                    <a:bodyPr/>
                    <a:lstStyle/>
                    <a:p>
                      <a:r>
                        <a:rPr lang="el-GR" sz="1200" b="1" dirty="0" smtClean="0">
                          <a:solidFill>
                            <a:srgbClr val="000000"/>
                          </a:solidFill>
                        </a:rPr>
                        <a:t>β</a:t>
                      </a:r>
                      <a:r>
                        <a:rPr lang="en-GB" sz="1200" b="1" baseline="-25000" dirty="0" smtClean="0">
                          <a:solidFill>
                            <a:srgbClr val="000000"/>
                          </a:solidFill>
                        </a:rPr>
                        <a:t>N</a:t>
                      </a:r>
                    </a:p>
                  </a:txBody>
                  <a:tcPr marL="18000" marR="18000" marT="18000" marB="18000"/>
                </a:tc>
                <a:tc>
                  <a:txBody>
                    <a:bodyPr/>
                    <a:lstStyle/>
                    <a:p>
                      <a:r>
                        <a:rPr lang="en-GB" sz="1200" dirty="0" smtClean="0">
                          <a:solidFill>
                            <a:srgbClr val="000000"/>
                          </a:solidFill>
                        </a:rPr>
                        <a:t>2.516</a:t>
                      </a:r>
                      <a:endParaRPr lang="en-GB" sz="1200" dirty="0">
                        <a:solidFill>
                          <a:srgbClr val="000000"/>
                        </a:solidFill>
                      </a:endParaRPr>
                    </a:p>
                  </a:txBody>
                  <a:tcPr marL="18000" marR="18000" marT="18000" marB="18000"/>
                </a:tc>
                <a:tc>
                  <a:txBody>
                    <a:bodyPr/>
                    <a:lstStyle/>
                    <a:p>
                      <a:r>
                        <a:rPr lang="en-GB" sz="1200" dirty="0" smtClean="0">
                          <a:solidFill>
                            <a:srgbClr val="0000FF"/>
                          </a:solidFill>
                        </a:rPr>
                        <a:t>2.111</a:t>
                      </a:r>
                      <a:endParaRPr lang="en-GB" sz="1200" dirty="0">
                        <a:solidFill>
                          <a:srgbClr val="0000FF"/>
                        </a:solidFill>
                      </a:endParaRPr>
                    </a:p>
                  </a:txBody>
                  <a:tcPr marL="18000" marR="18000" marT="18000" marB="18000"/>
                </a:tc>
                <a:tc>
                  <a:txBody>
                    <a:bodyPr/>
                    <a:lstStyle/>
                    <a:p>
                      <a:r>
                        <a:rPr lang="en-GB" sz="1200" dirty="0" smtClean="0">
                          <a:solidFill>
                            <a:srgbClr val="000000"/>
                          </a:solidFill>
                        </a:rPr>
                        <a:t>2.368</a:t>
                      </a:r>
                      <a:endParaRPr lang="en-GB" sz="1200" dirty="0">
                        <a:solidFill>
                          <a:srgbClr val="000000"/>
                        </a:solidFill>
                      </a:endParaRPr>
                    </a:p>
                  </a:txBody>
                  <a:tcPr marL="18000" marR="18000" marT="18000" marB="18000"/>
                </a:tc>
                <a:tc>
                  <a:txBody>
                    <a:bodyPr/>
                    <a:lstStyle/>
                    <a:p>
                      <a:r>
                        <a:rPr lang="en-GB" sz="1200" dirty="0" smtClean="0">
                          <a:solidFill>
                            <a:srgbClr val="000000"/>
                          </a:solidFill>
                        </a:rPr>
                        <a:t>2.517</a:t>
                      </a:r>
                      <a:endParaRPr lang="en-GB" sz="1200" dirty="0">
                        <a:solidFill>
                          <a:srgbClr val="000000"/>
                        </a:solidFill>
                      </a:endParaRPr>
                    </a:p>
                  </a:txBody>
                  <a:tcPr marL="18000" marR="18000" marT="18000" marB="18000"/>
                </a:tc>
              </a:tr>
              <a:tr h="254933">
                <a:tc>
                  <a:txBody>
                    <a:bodyPr/>
                    <a:lstStyle/>
                    <a:p>
                      <a:r>
                        <a:rPr lang="el-GR" sz="1200" b="1" dirty="0" smtClean="0">
                          <a:solidFill>
                            <a:srgbClr val="000000"/>
                          </a:solidFill>
                        </a:rPr>
                        <a:t>β</a:t>
                      </a:r>
                      <a:r>
                        <a:rPr lang="en-GB" sz="1200" b="1" baseline="-25000" dirty="0" smtClean="0"/>
                        <a:t>p</a:t>
                      </a:r>
                      <a:endParaRPr lang="en-GB" sz="1200" b="1" baseline="-25000" dirty="0"/>
                    </a:p>
                  </a:txBody>
                  <a:tcPr marL="18000" marR="18000" marT="18000" marB="18000"/>
                </a:tc>
                <a:tc>
                  <a:txBody>
                    <a:bodyPr/>
                    <a:lstStyle/>
                    <a:p>
                      <a:r>
                        <a:rPr lang="en-GB" sz="1200" dirty="0" smtClean="0">
                          <a:solidFill>
                            <a:srgbClr val="000000"/>
                          </a:solidFill>
                        </a:rPr>
                        <a:t>0.815</a:t>
                      </a:r>
                      <a:endParaRPr lang="en-GB" sz="1200" dirty="0">
                        <a:solidFill>
                          <a:srgbClr val="000000"/>
                        </a:solidFill>
                      </a:endParaRPr>
                    </a:p>
                  </a:txBody>
                  <a:tcPr marL="18000" marR="18000" marT="18000" marB="18000"/>
                </a:tc>
                <a:tc>
                  <a:txBody>
                    <a:bodyPr/>
                    <a:lstStyle/>
                    <a:p>
                      <a:r>
                        <a:rPr lang="en-GB" sz="1200" dirty="0" smtClean="0">
                          <a:solidFill>
                            <a:srgbClr val="0000FF"/>
                          </a:solidFill>
                        </a:rPr>
                        <a:t>0.685</a:t>
                      </a:r>
                      <a:endParaRPr lang="en-GB" sz="1200" dirty="0">
                        <a:solidFill>
                          <a:srgbClr val="0000FF"/>
                        </a:solidFill>
                      </a:endParaRPr>
                    </a:p>
                  </a:txBody>
                  <a:tcPr marL="18000" marR="18000" marT="18000" marB="18000"/>
                </a:tc>
                <a:tc>
                  <a:txBody>
                    <a:bodyPr/>
                    <a:lstStyle/>
                    <a:p>
                      <a:r>
                        <a:rPr lang="en-GB" sz="1200" dirty="0" smtClean="0">
                          <a:solidFill>
                            <a:srgbClr val="000000"/>
                          </a:solidFill>
                        </a:rPr>
                        <a:t>0.768</a:t>
                      </a:r>
                      <a:endParaRPr lang="en-GB" sz="1200" dirty="0">
                        <a:solidFill>
                          <a:srgbClr val="000000"/>
                        </a:solidFill>
                      </a:endParaRPr>
                    </a:p>
                  </a:txBody>
                  <a:tcPr marL="18000" marR="18000" marT="18000" marB="18000"/>
                </a:tc>
                <a:tc>
                  <a:txBody>
                    <a:bodyPr/>
                    <a:lstStyle/>
                    <a:p>
                      <a:r>
                        <a:rPr lang="en-GB" sz="1200" dirty="0" smtClean="0">
                          <a:solidFill>
                            <a:srgbClr val="000000"/>
                          </a:solidFill>
                        </a:rPr>
                        <a:t>0.815</a:t>
                      </a:r>
                      <a:endParaRPr lang="en-GB" sz="1200" dirty="0">
                        <a:solidFill>
                          <a:srgbClr val="000000"/>
                        </a:solidFill>
                      </a:endParaRPr>
                    </a:p>
                  </a:txBody>
                  <a:tcPr marL="18000" marR="18000" marT="18000" marB="18000"/>
                </a:tc>
              </a:tr>
              <a:tr h="254933">
                <a:tc>
                  <a:txBody>
                    <a:bodyPr/>
                    <a:lstStyle/>
                    <a:p>
                      <a:r>
                        <a:rPr lang="en-GB" sz="1200" b="1" dirty="0" smtClean="0">
                          <a:solidFill>
                            <a:srgbClr val="000000"/>
                          </a:solidFill>
                        </a:rPr>
                        <a:t>l</a:t>
                      </a:r>
                      <a:r>
                        <a:rPr lang="en-GB" sz="1200" b="1" baseline="-25000" dirty="0" smtClean="0">
                          <a:solidFill>
                            <a:srgbClr val="000000"/>
                          </a:solidFill>
                        </a:rPr>
                        <a:t>i</a:t>
                      </a:r>
                      <a:r>
                        <a:rPr lang="en-GB" sz="1200" b="1" dirty="0" smtClean="0">
                          <a:solidFill>
                            <a:srgbClr val="000000"/>
                          </a:solidFill>
                        </a:rPr>
                        <a:t>(3)</a:t>
                      </a:r>
                      <a:endParaRPr lang="en-GB" sz="1200" b="1" dirty="0">
                        <a:solidFill>
                          <a:srgbClr val="000000"/>
                        </a:solidFill>
                      </a:endParaRPr>
                    </a:p>
                  </a:txBody>
                  <a:tcPr marL="18000" marR="18000" marT="18000" marB="18000"/>
                </a:tc>
                <a:tc>
                  <a:txBody>
                    <a:bodyPr/>
                    <a:lstStyle/>
                    <a:p>
                      <a:r>
                        <a:rPr lang="en-GB" sz="1200" dirty="0" smtClean="0">
                          <a:solidFill>
                            <a:srgbClr val="000000"/>
                          </a:solidFill>
                        </a:rPr>
                        <a:t>0.745</a:t>
                      </a:r>
                      <a:endParaRPr lang="en-GB" sz="1200" dirty="0">
                        <a:solidFill>
                          <a:srgbClr val="000000"/>
                        </a:solidFill>
                      </a:endParaRPr>
                    </a:p>
                  </a:txBody>
                  <a:tcPr marL="18000" marR="18000" marT="18000" marB="18000"/>
                </a:tc>
                <a:tc>
                  <a:txBody>
                    <a:bodyPr/>
                    <a:lstStyle/>
                    <a:p>
                      <a:r>
                        <a:rPr lang="en-GB" sz="1200" dirty="0" smtClean="0">
                          <a:solidFill>
                            <a:srgbClr val="FF0000"/>
                          </a:solidFill>
                        </a:rPr>
                        <a:t>0.787 (▲)</a:t>
                      </a:r>
                      <a:endParaRPr lang="en-GB" sz="1200" dirty="0">
                        <a:solidFill>
                          <a:srgbClr val="FF0000"/>
                        </a:solidFill>
                      </a:endParaRPr>
                    </a:p>
                  </a:txBody>
                  <a:tcPr marL="18000" marR="18000" marT="18000" marB="18000"/>
                </a:tc>
                <a:tc>
                  <a:txBody>
                    <a:bodyPr/>
                    <a:lstStyle/>
                    <a:p>
                      <a:r>
                        <a:rPr lang="en-GB" sz="1200" dirty="0" smtClean="0">
                          <a:solidFill>
                            <a:srgbClr val="000000"/>
                          </a:solidFill>
                        </a:rPr>
                        <a:t>0.741</a:t>
                      </a:r>
                      <a:endParaRPr lang="en-GB" sz="1200" dirty="0">
                        <a:solidFill>
                          <a:srgbClr val="000000"/>
                        </a:solidFill>
                      </a:endParaRPr>
                    </a:p>
                  </a:txBody>
                  <a:tcPr marL="18000" marR="18000" marT="18000" marB="18000"/>
                </a:tc>
                <a:tc>
                  <a:txBody>
                    <a:bodyPr/>
                    <a:lstStyle/>
                    <a:p>
                      <a:r>
                        <a:rPr lang="en-GB" sz="1200" dirty="0" smtClean="0">
                          <a:solidFill>
                            <a:srgbClr val="000000"/>
                          </a:solidFill>
                        </a:rPr>
                        <a:t>0.745</a:t>
                      </a:r>
                      <a:endParaRPr lang="en-GB" sz="1200" dirty="0">
                        <a:solidFill>
                          <a:srgbClr val="000000"/>
                        </a:solidFill>
                      </a:endParaRPr>
                    </a:p>
                  </a:txBody>
                  <a:tcPr marL="18000" marR="18000" marT="18000" marB="18000"/>
                </a:tc>
              </a:tr>
              <a:tr h="254933">
                <a:tc>
                  <a:txBody>
                    <a:bodyPr/>
                    <a:lstStyle/>
                    <a:p>
                      <a:r>
                        <a:rPr lang="en-GB" sz="1200" b="1" dirty="0" smtClean="0">
                          <a:solidFill>
                            <a:srgbClr val="000000"/>
                          </a:solidFill>
                        </a:rPr>
                        <a:t>q(0)</a:t>
                      </a:r>
                      <a:endParaRPr lang="en-GB" sz="1200" b="1" dirty="0">
                        <a:solidFill>
                          <a:srgbClr val="000000"/>
                        </a:solidFill>
                      </a:endParaRPr>
                    </a:p>
                  </a:txBody>
                  <a:tcPr marL="18000" marR="18000" marT="18000" marB="18000"/>
                </a:tc>
                <a:tc>
                  <a:txBody>
                    <a:bodyPr/>
                    <a:lstStyle/>
                    <a:p>
                      <a:r>
                        <a:rPr lang="en-GB" sz="1200" dirty="0" smtClean="0">
                          <a:solidFill>
                            <a:srgbClr val="000000"/>
                          </a:solidFill>
                        </a:rPr>
                        <a:t>0.982</a:t>
                      </a:r>
                      <a:endParaRPr lang="en-GB" sz="1200" dirty="0">
                        <a:solidFill>
                          <a:srgbClr val="000000"/>
                        </a:solidFill>
                      </a:endParaRPr>
                    </a:p>
                  </a:txBody>
                  <a:tcPr marL="18000" marR="18000" marT="18000" marB="18000"/>
                </a:tc>
                <a:tc>
                  <a:txBody>
                    <a:bodyPr/>
                    <a:lstStyle/>
                    <a:p>
                      <a:r>
                        <a:rPr lang="en-GB" sz="1200" dirty="0" smtClean="0">
                          <a:solidFill>
                            <a:srgbClr val="FF0000"/>
                          </a:solidFill>
                        </a:rPr>
                        <a:t>1.396</a:t>
                      </a:r>
                      <a:endParaRPr lang="en-GB" sz="1200" dirty="0">
                        <a:solidFill>
                          <a:srgbClr val="FF0000"/>
                        </a:solidFill>
                      </a:endParaRPr>
                    </a:p>
                  </a:txBody>
                  <a:tcPr marL="18000" marR="18000" marT="18000" marB="18000"/>
                </a:tc>
                <a:tc>
                  <a:txBody>
                    <a:bodyPr/>
                    <a:lstStyle/>
                    <a:p>
                      <a:r>
                        <a:rPr lang="en-GB" sz="1200" dirty="0" smtClean="0">
                          <a:solidFill>
                            <a:srgbClr val="FF0000"/>
                          </a:solidFill>
                        </a:rPr>
                        <a:t>1.376</a:t>
                      </a:r>
                      <a:endParaRPr lang="en-GB" sz="1200" dirty="0">
                        <a:solidFill>
                          <a:srgbClr val="FF0000"/>
                        </a:solidFill>
                      </a:endParaRPr>
                    </a:p>
                  </a:txBody>
                  <a:tcPr marL="18000" marR="18000" marT="18000" marB="18000"/>
                </a:tc>
                <a:tc>
                  <a:txBody>
                    <a:bodyPr/>
                    <a:lstStyle/>
                    <a:p>
                      <a:r>
                        <a:rPr lang="en-GB" sz="1200" dirty="0" smtClean="0">
                          <a:solidFill>
                            <a:srgbClr val="0000FF"/>
                          </a:solidFill>
                        </a:rPr>
                        <a:t>0.845</a:t>
                      </a:r>
                      <a:endParaRPr lang="en-GB" sz="1200" dirty="0">
                        <a:solidFill>
                          <a:srgbClr val="0000FF"/>
                        </a:solidFill>
                      </a:endParaRPr>
                    </a:p>
                  </a:txBody>
                  <a:tcPr marL="18000" marR="18000" marT="18000" marB="18000"/>
                </a:tc>
              </a:tr>
              <a:tr h="254933">
                <a:tc>
                  <a:txBody>
                    <a:bodyPr/>
                    <a:lstStyle/>
                    <a:p>
                      <a:r>
                        <a:rPr lang="en-GB" sz="1200" b="1" dirty="0" err="1" smtClean="0">
                          <a:solidFill>
                            <a:srgbClr val="000000"/>
                          </a:solidFill>
                        </a:rPr>
                        <a:t>q</a:t>
                      </a:r>
                      <a:r>
                        <a:rPr lang="en-GB" sz="1200" b="1" baseline="-25000" dirty="0" err="1" smtClean="0">
                          <a:solidFill>
                            <a:srgbClr val="000000"/>
                          </a:solidFill>
                        </a:rPr>
                        <a:t>min</a:t>
                      </a:r>
                      <a:endParaRPr lang="en-GB" sz="1200" b="1" baseline="-25000" dirty="0">
                        <a:solidFill>
                          <a:srgbClr val="000000"/>
                        </a:solidFill>
                      </a:endParaRPr>
                    </a:p>
                  </a:txBody>
                  <a:tcPr marL="18000" marR="18000" marT="18000" marB="18000"/>
                </a:tc>
                <a:tc>
                  <a:txBody>
                    <a:bodyPr/>
                    <a:lstStyle/>
                    <a:p>
                      <a:r>
                        <a:rPr lang="en-GB" sz="1200" dirty="0" smtClean="0">
                          <a:solidFill>
                            <a:srgbClr val="000000"/>
                          </a:solidFill>
                        </a:rPr>
                        <a:t>0.971</a:t>
                      </a:r>
                      <a:endParaRPr lang="en-GB" sz="1200" dirty="0">
                        <a:solidFill>
                          <a:srgbClr val="000000"/>
                        </a:solidFill>
                      </a:endParaRPr>
                    </a:p>
                  </a:txBody>
                  <a:tcPr marL="18000" marR="18000" marT="18000" marB="18000"/>
                </a:tc>
                <a:tc>
                  <a:txBody>
                    <a:bodyPr/>
                    <a:lstStyle/>
                    <a:p>
                      <a:r>
                        <a:rPr lang="en-GB" sz="1200" dirty="0" smtClean="0">
                          <a:solidFill>
                            <a:srgbClr val="000000"/>
                          </a:solidFill>
                        </a:rPr>
                        <a:t>0.971</a:t>
                      </a:r>
                      <a:endParaRPr lang="en-GB" sz="1200" dirty="0">
                        <a:solidFill>
                          <a:srgbClr val="000000"/>
                        </a:solidFill>
                      </a:endParaRPr>
                    </a:p>
                  </a:txBody>
                  <a:tcPr marL="18000" marR="18000" marT="18000" marB="18000"/>
                </a:tc>
                <a:tc>
                  <a:txBody>
                    <a:bodyPr/>
                    <a:lstStyle/>
                    <a:p>
                      <a:r>
                        <a:rPr lang="en-GB" sz="1200" dirty="0" smtClean="0">
                          <a:solidFill>
                            <a:srgbClr val="000000"/>
                          </a:solidFill>
                        </a:rPr>
                        <a:t>0.970</a:t>
                      </a:r>
                      <a:endParaRPr lang="en-GB" sz="1200" dirty="0">
                        <a:solidFill>
                          <a:srgbClr val="000000"/>
                        </a:solidFill>
                      </a:endParaRPr>
                    </a:p>
                  </a:txBody>
                  <a:tcPr marL="18000" marR="18000" marT="18000" marB="18000"/>
                </a:tc>
                <a:tc>
                  <a:txBody>
                    <a:bodyPr/>
                    <a:lstStyle/>
                    <a:p>
                      <a:r>
                        <a:rPr lang="en-GB" sz="1200" dirty="0" smtClean="0">
                          <a:solidFill>
                            <a:srgbClr val="000000"/>
                          </a:solidFill>
                        </a:rPr>
                        <a:t>0.969</a:t>
                      </a:r>
                      <a:endParaRPr lang="en-GB" sz="1200" dirty="0">
                        <a:solidFill>
                          <a:srgbClr val="000000"/>
                        </a:solidFill>
                      </a:endParaRPr>
                    </a:p>
                  </a:txBody>
                  <a:tcPr marL="18000" marR="18000" marT="18000" marB="18000"/>
                </a:tc>
              </a:tr>
              <a:tr h="254933">
                <a:tc>
                  <a:txBody>
                    <a:bodyPr/>
                    <a:lstStyle/>
                    <a:p>
                      <a:r>
                        <a:rPr lang="en-GB" sz="1200" b="1" dirty="0" smtClean="0">
                          <a:solidFill>
                            <a:srgbClr val="000000"/>
                          </a:solidFill>
                        </a:rPr>
                        <a:t>min(q)</a:t>
                      </a:r>
                      <a:endParaRPr lang="en-GB" sz="1200" b="1" dirty="0">
                        <a:solidFill>
                          <a:srgbClr val="000000"/>
                        </a:solidFill>
                      </a:endParaRPr>
                    </a:p>
                  </a:txBody>
                  <a:tcPr marL="18000" marR="18000" marT="18000" marB="18000"/>
                </a:tc>
                <a:tc>
                  <a:txBody>
                    <a:bodyPr/>
                    <a:lstStyle/>
                    <a:p>
                      <a:r>
                        <a:rPr lang="en-GB" sz="1200" dirty="0" smtClean="0">
                          <a:solidFill>
                            <a:srgbClr val="000000"/>
                          </a:solidFill>
                        </a:rPr>
                        <a:t>0.970</a:t>
                      </a:r>
                      <a:endParaRPr lang="en-GB" sz="1200" dirty="0">
                        <a:solidFill>
                          <a:srgbClr val="000000"/>
                        </a:solidFill>
                      </a:endParaRPr>
                    </a:p>
                  </a:txBody>
                  <a:tcPr marL="18000" marR="18000" marT="18000" marB="18000"/>
                </a:tc>
                <a:tc>
                  <a:txBody>
                    <a:bodyPr/>
                    <a:lstStyle/>
                    <a:p>
                      <a:r>
                        <a:rPr lang="en-GB" sz="1200" dirty="0" smtClean="0">
                          <a:solidFill>
                            <a:srgbClr val="000000"/>
                          </a:solidFill>
                        </a:rPr>
                        <a:t>0.970</a:t>
                      </a:r>
                      <a:endParaRPr lang="en-GB" sz="1200" dirty="0">
                        <a:solidFill>
                          <a:srgbClr val="000000"/>
                        </a:solidFill>
                      </a:endParaRPr>
                    </a:p>
                  </a:txBody>
                  <a:tcPr marL="18000" marR="18000" marT="18000" marB="18000"/>
                </a:tc>
                <a:tc>
                  <a:txBody>
                    <a:bodyPr/>
                    <a:lstStyle/>
                    <a:p>
                      <a:r>
                        <a:rPr lang="en-GB" sz="1200" dirty="0" smtClean="0">
                          <a:solidFill>
                            <a:srgbClr val="000000"/>
                          </a:solidFill>
                        </a:rPr>
                        <a:t>0.970</a:t>
                      </a:r>
                      <a:endParaRPr lang="en-GB" sz="1200" dirty="0">
                        <a:solidFill>
                          <a:srgbClr val="000000"/>
                        </a:solidFill>
                      </a:endParaRPr>
                    </a:p>
                  </a:txBody>
                  <a:tcPr marL="18000" marR="18000" marT="18000" marB="18000"/>
                </a:tc>
                <a:tc>
                  <a:txBody>
                    <a:bodyPr/>
                    <a:lstStyle/>
                    <a:p>
                      <a:r>
                        <a:rPr lang="en-GB" sz="1200" dirty="0" smtClean="0">
                          <a:solidFill>
                            <a:srgbClr val="000000"/>
                          </a:solidFill>
                        </a:rPr>
                        <a:t>0.845</a:t>
                      </a:r>
                      <a:endParaRPr lang="en-GB" sz="1200" dirty="0">
                        <a:solidFill>
                          <a:srgbClr val="000000"/>
                        </a:solidFill>
                      </a:endParaRPr>
                    </a:p>
                  </a:txBody>
                  <a:tcPr marL="18000" marR="18000" marT="18000" marB="18000"/>
                </a:tc>
              </a:tr>
              <a:tr h="254933">
                <a:tc>
                  <a:txBody>
                    <a:bodyPr/>
                    <a:lstStyle/>
                    <a:p>
                      <a:r>
                        <a:rPr lang="en-GB" sz="1200" b="1" dirty="0" smtClean="0">
                          <a:solidFill>
                            <a:srgbClr val="000000"/>
                          </a:solidFill>
                        </a:rPr>
                        <a:t>I</a:t>
                      </a:r>
                      <a:r>
                        <a:rPr lang="en-GB" sz="1200" b="1" baseline="-25000" dirty="0" smtClean="0">
                          <a:solidFill>
                            <a:srgbClr val="000000"/>
                          </a:solidFill>
                        </a:rPr>
                        <a:t>BS</a:t>
                      </a:r>
                      <a:r>
                        <a:rPr lang="en-GB" sz="1200" b="1" dirty="0" smtClean="0">
                          <a:solidFill>
                            <a:srgbClr val="000000"/>
                          </a:solidFill>
                        </a:rPr>
                        <a:t> [MA]</a:t>
                      </a:r>
                      <a:endParaRPr lang="en-GB" sz="1200" b="1" dirty="0">
                        <a:solidFill>
                          <a:srgbClr val="000000"/>
                        </a:solidFill>
                      </a:endParaRPr>
                    </a:p>
                  </a:txBody>
                  <a:tcPr marL="18000" marR="18000" marT="18000" marB="18000"/>
                </a:tc>
                <a:tc>
                  <a:txBody>
                    <a:bodyPr/>
                    <a:lstStyle/>
                    <a:p>
                      <a:r>
                        <a:rPr lang="en-GB" sz="1200" dirty="0" smtClean="0">
                          <a:solidFill>
                            <a:srgbClr val="000000"/>
                          </a:solidFill>
                        </a:rPr>
                        <a:t>3.76</a:t>
                      </a:r>
                      <a:endParaRPr lang="en-GB" sz="1200" dirty="0">
                        <a:solidFill>
                          <a:srgbClr val="000000"/>
                        </a:solidFill>
                      </a:endParaRPr>
                    </a:p>
                  </a:txBody>
                  <a:tcPr marL="18000" marR="18000" marT="18000" marB="18000"/>
                </a:tc>
                <a:tc>
                  <a:txBody>
                    <a:bodyPr/>
                    <a:lstStyle/>
                    <a:p>
                      <a:r>
                        <a:rPr lang="en-GB" sz="1200" dirty="0" smtClean="0">
                          <a:solidFill>
                            <a:srgbClr val="0000FF"/>
                          </a:solidFill>
                        </a:rPr>
                        <a:t>3.05</a:t>
                      </a:r>
                      <a:endParaRPr lang="en-GB" sz="1200" dirty="0">
                        <a:solidFill>
                          <a:srgbClr val="0000FF"/>
                        </a:solidFill>
                      </a:endParaRPr>
                    </a:p>
                  </a:txBody>
                  <a:tcPr marL="18000" marR="18000" marT="18000" marB="18000"/>
                </a:tc>
                <a:tc>
                  <a:txBody>
                    <a:bodyPr/>
                    <a:lstStyle/>
                    <a:p>
                      <a:r>
                        <a:rPr lang="en-GB" sz="1200" dirty="0" smtClean="0">
                          <a:solidFill>
                            <a:srgbClr val="000000"/>
                          </a:solidFill>
                        </a:rPr>
                        <a:t>3.57</a:t>
                      </a:r>
                      <a:endParaRPr lang="en-GB" sz="1200" dirty="0">
                        <a:solidFill>
                          <a:srgbClr val="000000"/>
                        </a:solidFill>
                      </a:endParaRPr>
                    </a:p>
                  </a:txBody>
                  <a:tcPr marL="18000" marR="18000" marT="18000" marB="18000"/>
                </a:tc>
                <a:tc>
                  <a:txBody>
                    <a:bodyPr/>
                    <a:lstStyle/>
                    <a:p>
                      <a:r>
                        <a:rPr lang="en-GB" sz="1200" dirty="0" smtClean="0">
                          <a:solidFill>
                            <a:srgbClr val="000000"/>
                          </a:solidFill>
                        </a:rPr>
                        <a:t>3.76</a:t>
                      </a:r>
                      <a:endParaRPr lang="en-GB" sz="1200" dirty="0">
                        <a:solidFill>
                          <a:srgbClr val="000000"/>
                        </a:solidFill>
                      </a:endParaRPr>
                    </a:p>
                  </a:txBody>
                  <a:tcPr marL="18000" marR="18000" marT="18000" marB="18000"/>
                </a:tc>
              </a:tr>
              <a:tr h="254933">
                <a:tc>
                  <a:txBody>
                    <a:bodyPr/>
                    <a:lstStyle/>
                    <a:p>
                      <a:r>
                        <a:rPr lang="en-GB" sz="1200" b="1" dirty="0" smtClean="0">
                          <a:solidFill>
                            <a:srgbClr val="000000"/>
                          </a:solidFill>
                        </a:rPr>
                        <a:t>I</a:t>
                      </a:r>
                      <a:r>
                        <a:rPr lang="en-GB" sz="1200" b="1" baseline="-25000" dirty="0" smtClean="0">
                          <a:solidFill>
                            <a:srgbClr val="000000"/>
                          </a:solidFill>
                        </a:rPr>
                        <a:t>NB</a:t>
                      </a:r>
                      <a:r>
                        <a:rPr lang="en-GB" sz="1200" b="1" dirty="0" smtClean="0">
                          <a:solidFill>
                            <a:srgbClr val="000000"/>
                          </a:solidFill>
                        </a:rPr>
                        <a:t> [MA]</a:t>
                      </a:r>
                      <a:endParaRPr lang="en-GB" sz="1200" b="1" dirty="0">
                        <a:solidFill>
                          <a:srgbClr val="000000"/>
                        </a:solidFill>
                      </a:endParaRPr>
                    </a:p>
                  </a:txBody>
                  <a:tcPr marL="18000" marR="18000" marT="18000" marB="18000"/>
                </a:tc>
                <a:tc>
                  <a:txBody>
                    <a:bodyPr/>
                    <a:lstStyle/>
                    <a:p>
                      <a:r>
                        <a:rPr lang="en-GB" sz="1200" dirty="0" smtClean="0">
                          <a:solidFill>
                            <a:srgbClr val="000000"/>
                          </a:solidFill>
                        </a:rPr>
                        <a:t>2.49</a:t>
                      </a:r>
                      <a:endParaRPr lang="en-GB" sz="1200" dirty="0">
                        <a:solidFill>
                          <a:srgbClr val="000000"/>
                        </a:solidFill>
                      </a:endParaRPr>
                    </a:p>
                  </a:txBody>
                  <a:tcPr marL="18000" marR="18000" marT="18000" marB="18000"/>
                </a:tc>
                <a:tc>
                  <a:txBody>
                    <a:bodyPr/>
                    <a:lstStyle/>
                    <a:p>
                      <a:r>
                        <a:rPr lang="en-GB" sz="1200" dirty="0" smtClean="0">
                          <a:solidFill>
                            <a:srgbClr val="FF0000"/>
                          </a:solidFill>
                        </a:rPr>
                        <a:t>3.22</a:t>
                      </a:r>
                      <a:endParaRPr lang="en-GB" sz="1200" dirty="0">
                        <a:solidFill>
                          <a:srgbClr val="FF0000"/>
                        </a:solidFill>
                      </a:endParaRPr>
                    </a:p>
                  </a:txBody>
                  <a:tcPr marL="18000" marR="18000" marT="18000" marB="18000"/>
                </a:tc>
                <a:tc>
                  <a:txBody>
                    <a:bodyPr/>
                    <a:lstStyle/>
                    <a:p>
                      <a:r>
                        <a:rPr lang="en-GB" sz="1200" dirty="0" smtClean="0">
                          <a:solidFill>
                            <a:srgbClr val="000000"/>
                          </a:solidFill>
                        </a:rPr>
                        <a:t>2.36</a:t>
                      </a:r>
                      <a:endParaRPr lang="en-GB" sz="1200" dirty="0">
                        <a:solidFill>
                          <a:srgbClr val="000000"/>
                        </a:solidFill>
                      </a:endParaRPr>
                    </a:p>
                  </a:txBody>
                  <a:tcPr marL="18000" marR="18000" marT="18000" marB="18000"/>
                </a:tc>
                <a:tc>
                  <a:txBody>
                    <a:bodyPr/>
                    <a:lstStyle/>
                    <a:p>
                      <a:r>
                        <a:rPr lang="en-GB" sz="1200" dirty="0" smtClean="0">
                          <a:solidFill>
                            <a:srgbClr val="000000"/>
                          </a:solidFill>
                        </a:rPr>
                        <a:t>2.49</a:t>
                      </a:r>
                      <a:endParaRPr lang="en-GB" sz="1200" dirty="0">
                        <a:solidFill>
                          <a:srgbClr val="000000"/>
                        </a:solidFill>
                      </a:endParaRPr>
                    </a:p>
                  </a:txBody>
                  <a:tcPr marL="18000" marR="18000" marT="18000" marB="18000"/>
                </a:tc>
              </a:tr>
              <a:tr h="254933">
                <a:tc>
                  <a:txBody>
                    <a:bodyPr/>
                    <a:lstStyle/>
                    <a:p>
                      <a:r>
                        <a:rPr lang="en-GB" sz="1200" b="1" dirty="0" smtClean="0">
                          <a:solidFill>
                            <a:srgbClr val="000000"/>
                          </a:solidFill>
                        </a:rPr>
                        <a:t>I</a:t>
                      </a:r>
                      <a:r>
                        <a:rPr lang="en-GB" sz="1200" b="1" baseline="-25000" dirty="0" smtClean="0">
                          <a:solidFill>
                            <a:srgbClr val="000000"/>
                          </a:solidFill>
                        </a:rPr>
                        <a:t>EC</a:t>
                      </a:r>
                      <a:r>
                        <a:rPr lang="en-GB" sz="1200" b="1" dirty="0" smtClean="0">
                          <a:solidFill>
                            <a:srgbClr val="000000"/>
                          </a:solidFill>
                        </a:rPr>
                        <a:t>/I</a:t>
                      </a:r>
                      <a:r>
                        <a:rPr lang="en-GB" sz="1200" b="1" baseline="-25000" dirty="0" smtClean="0">
                          <a:solidFill>
                            <a:srgbClr val="000000"/>
                          </a:solidFill>
                        </a:rPr>
                        <a:t>LH</a:t>
                      </a:r>
                      <a:r>
                        <a:rPr lang="en-GB" sz="1200" b="1" dirty="0" smtClean="0">
                          <a:solidFill>
                            <a:srgbClr val="000000"/>
                          </a:solidFill>
                        </a:rPr>
                        <a:t> [MA]</a:t>
                      </a:r>
                      <a:endParaRPr lang="en-GB" sz="1200" b="1" dirty="0">
                        <a:solidFill>
                          <a:srgbClr val="000000"/>
                        </a:solidFill>
                      </a:endParaRPr>
                    </a:p>
                  </a:txBody>
                  <a:tcPr marL="18000" marR="18000" marT="18000" marB="18000"/>
                </a:tc>
                <a:tc>
                  <a:txBody>
                    <a:bodyPr/>
                    <a:lstStyle/>
                    <a:p>
                      <a:r>
                        <a:rPr lang="en-GB" sz="1200" dirty="0" smtClean="0">
                          <a:solidFill>
                            <a:srgbClr val="000000"/>
                          </a:solidFill>
                        </a:rPr>
                        <a:t>0.41/-</a:t>
                      </a:r>
                      <a:endParaRPr lang="en-GB" sz="1200" dirty="0">
                        <a:solidFill>
                          <a:srgbClr val="000000"/>
                        </a:solidFill>
                      </a:endParaRPr>
                    </a:p>
                  </a:txBody>
                  <a:tcPr marL="18000" marR="18000" marT="18000" marB="18000"/>
                </a:tc>
                <a:tc>
                  <a:txBody>
                    <a:bodyPr/>
                    <a:lstStyle/>
                    <a:p>
                      <a:r>
                        <a:rPr lang="en-GB" sz="1200" dirty="0" smtClean="0">
                          <a:solidFill>
                            <a:srgbClr val="FF0000"/>
                          </a:solidFill>
                        </a:rPr>
                        <a:t>0.50/-</a:t>
                      </a:r>
                      <a:endParaRPr lang="en-GB" sz="1200" dirty="0">
                        <a:solidFill>
                          <a:srgbClr val="FF0000"/>
                        </a:solidFill>
                      </a:endParaRPr>
                    </a:p>
                  </a:txBody>
                  <a:tcPr marL="18000" marR="18000" marT="18000" marB="18000"/>
                </a:tc>
                <a:tc>
                  <a:txBody>
                    <a:bodyPr/>
                    <a:lstStyle/>
                    <a:p>
                      <a:r>
                        <a:rPr lang="en-GB" sz="1200" dirty="0" smtClean="0">
                          <a:solidFill>
                            <a:srgbClr val="000000"/>
                          </a:solidFill>
                        </a:rPr>
                        <a:t>0.41/-</a:t>
                      </a:r>
                      <a:endParaRPr lang="en-GB" sz="1200" dirty="0">
                        <a:solidFill>
                          <a:srgbClr val="000000"/>
                        </a:solidFill>
                      </a:endParaRPr>
                    </a:p>
                  </a:txBody>
                  <a:tcPr marL="18000" marR="18000" marT="18000" marB="18000"/>
                </a:tc>
                <a:tc>
                  <a:txBody>
                    <a:bodyPr/>
                    <a:lstStyle/>
                    <a:p>
                      <a:r>
                        <a:rPr lang="en-GB" sz="1200" dirty="0" smtClean="0">
                          <a:solidFill>
                            <a:srgbClr val="000000"/>
                          </a:solidFill>
                        </a:rPr>
                        <a:t>0.41/-</a:t>
                      </a:r>
                      <a:endParaRPr lang="en-GB" sz="1200" dirty="0">
                        <a:solidFill>
                          <a:srgbClr val="000000"/>
                        </a:solidFill>
                      </a:endParaRPr>
                    </a:p>
                  </a:txBody>
                  <a:tcPr marL="18000" marR="18000" marT="18000" marB="18000"/>
                </a:tc>
              </a:tr>
              <a:tr h="254933">
                <a:tc>
                  <a:txBody>
                    <a:bodyPr/>
                    <a:lstStyle/>
                    <a:p>
                      <a:r>
                        <a:rPr lang="en-GB" sz="1200" b="1" dirty="0" smtClean="0">
                          <a:solidFill>
                            <a:srgbClr val="000000"/>
                          </a:solidFill>
                        </a:rPr>
                        <a:t>P</a:t>
                      </a:r>
                      <a:r>
                        <a:rPr lang="el-GR" sz="1200" b="1" baseline="-25000" dirty="0" smtClean="0">
                          <a:solidFill>
                            <a:srgbClr val="000000"/>
                          </a:solidFill>
                        </a:rPr>
                        <a:t>α</a:t>
                      </a:r>
                      <a:r>
                        <a:rPr lang="en-GB" sz="1200" b="1" dirty="0" smtClean="0">
                          <a:solidFill>
                            <a:srgbClr val="000000"/>
                          </a:solidFill>
                        </a:rPr>
                        <a:t> [MW]</a:t>
                      </a:r>
                      <a:endParaRPr lang="en-GB" sz="1200" b="1" dirty="0">
                        <a:solidFill>
                          <a:srgbClr val="000000"/>
                        </a:solidFill>
                      </a:endParaRPr>
                    </a:p>
                  </a:txBody>
                  <a:tcPr marL="18000" marR="18000" marT="18000" marB="18000"/>
                </a:tc>
                <a:tc>
                  <a:txBody>
                    <a:bodyPr/>
                    <a:lstStyle/>
                    <a:p>
                      <a:r>
                        <a:rPr lang="en-GB" sz="1200" dirty="0" smtClean="0">
                          <a:solidFill>
                            <a:srgbClr val="000000"/>
                          </a:solidFill>
                        </a:rPr>
                        <a:t>100.9</a:t>
                      </a:r>
                      <a:endParaRPr lang="en-GB" sz="1200" dirty="0">
                        <a:solidFill>
                          <a:srgbClr val="000000"/>
                        </a:solidFill>
                      </a:endParaRPr>
                    </a:p>
                  </a:txBody>
                  <a:tcPr marL="18000" marR="18000" marT="18000" marB="18000"/>
                </a:tc>
                <a:tc>
                  <a:txBody>
                    <a:bodyPr/>
                    <a:lstStyle/>
                    <a:p>
                      <a:r>
                        <a:rPr lang="en-GB" sz="1200" dirty="0" smtClean="0">
                          <a:solidFill>
                            <a:srgbClr val="0000FF"/>
                          </a:solidFill>
                        </a:rPr>
                        <a:t>68.5</a:t>
                      </a:r>
                      <a:endParaRPr lang="en-GB" sz="1200" dirty="0">
                        <a:solidFill>
                          <a:srgbClr val="0000FF"/>
                        </a:solidFill>
                      </a:endParaRPr>
                    </a:p>
                  </a:txBody>
                  <a:tcPr marL="18000" marR="18000" marT="18000" marB="18000"/>
                </a:tc>
                <a:tc>
                  <a:txBody>
                    <a:bodyPr/>
                    <a:lstStyle/>
                    <a:p>
                      <a:r>
                        <a:rPr lang="en-GB" sz="1200" dirty="0" smtClean="0">
                          <a:solidFill>
                            <a:srgbClr val="000000"/>
                          </a:solidFill>
                        </a:rPr>
                        <a:t>92.2</a:t>
                      </a:r>
                      <a:endParaRPr lang="en-GB" sz="1200" dirty="0">
                        <a:solidFill>
                          <a:srgbClr val="000000"/>
                        </a:solidFill>
                      </a:endParaRPr>
                    </a:p>
                  </a:txBody>
                  <a:tcPr marL="18000" marR="18000" marT="18000" marB="18000"/>
                </a:tc>
                <a:tc>
                  <a:txBody>
                    <a:bodyPr/>
                    <a:lstStyle/>
                    <a:p>
                      <a:r>
                        <a:rPr lang="en-GB" sz="1200" dirty="0" smtClean="0">
                          <a:solidFill>
                            <a:srgbClr val="000000"/>
                          </a:solidFill>
                        </a:rPr>
                        <a:t>101.0</a:t>
                      </a:r>
                      <a:endParaRPr lang="en-GB" sz="1200" dirty="0">
                        <a:solidFill>
                          <a:srgbClr val="000000"/>
                        </a:solidFill>
                      </a:endParaRPr>
                    </a:p>
                  </a:txBody>
                  <a:tcPr marL="18000" marR="18000" marT="18000" marB="18000"/>
                </a:tc>
              </a:tr>
              <a:tr h="254933">
                <a:tc>
                  <a:txBody>
                    <a:bodyPr/>
                    <a:lstStyle/>
                    <a:p>
                      <a:r>
                        <a:rPr lang="en-GB" sz="1200" b="1" dirty="0" err="1" smtClean="0">
                          <a:solidFill>
                            <a:srgbClr val="000000"/>
                          </a:solidFill>
                        </a:rPr>
                        <a:t>P</a:t>
                      </a:r>
                      <a:r>
                        <a:rPr lang="en-GB" sz="1200" b="1" baseline="-25000" dirty="0" err="1" smtClean="0">
                          <a:solidFill>
                            <a:srgbClr val="000000"/>
                          </a:solidFill>
                        </a:rPr>
                        <a:t>loss</a:t>
                      </a:r>
                      <a:r>
                        <a:rPr lang="en-GB" sz="1200" b="1" dirty="0" smtClean="0">
                          <a:solidFill>
                            <a:srgbClr val="000000"/>
                          </a:solidFill>
                        </a:rPr>
                        <a:t> [MW]</a:t>
                      </a:r>
                      <a:endParaRPr lang="en-GB" sz="1200" b="1" dirty="0">
                        <a:solidFill>
                          <a:srgbClr val="000000"/>
                        </a:solidFill>
                      </a:endParaRPr>
                    </a:p>
                  </a:txBody>
                  <a:tcPr marL="18000" marR="18000" marT="18000" marB="18000"/>
                </a:tc>
                <a:tc>
                  <a:txBody>
                    <a:bodyPr/>
                    <a:lstStyle/>
                    <a:p>
                      <a:r>
                        <a:rPr lang="en-GB" sz="1200" dirty="0" smtClean="0">
                          <a:solidFill>
                            <a:srgbClr val="000000"/>
                          </a:solidFill>
                        </a:rPr>
                        <a:t>116.7</a:t>
                      </a:r>
                      <a:endParaRPr lang="en-GB" sz="1200" dirty="0">
                        <a:solidFill>
                          <a:srgbClr val="000000"/>
                        </a:solidFill>
                      </a:endParaRPr>
                    </a:p>
                  </a:txBody>
                  <a:tcPr marL="18000" marR="18000" marT="18000" marB="18000"/>
                </a:tc>
                <a:tc>
                  <a:txBody>
                    <a:bodyPr/>
                    <a:lstStyle/>
                    <a:p>
                      <a:r>
                        <a:rPr lang="en-GB" sz="1200" dirty="0" smtClean="0">
                          <a:solidFill>
                            <a:srgbClr val="0000FF"/>
                          </a:solidFill>
                        </a:rPr>
                        <a:t>94.3</a:t>
                      </a:r>
                      <a:endParaRPr lang="en-GB" sz="1200" dirty="0">
                        <a:solidFill>
                          <a:srgbClr val="0000FF"/>
                        </a:solidFill>
                      </a:endParaRPr>
                    </a:p>
                  </a:txBody>
                  <a:tcPr marL="18000" marR="18000" marT="18000" marB="18000"/>
                </a:tc>
                <a:tc>
                  <a:txBody>
                    <a:bodyPr/>
                    <a:lstStyle/>
                    <a:p>
                      <a:r>
                        <a:rPr lang="en-GB" sz="1200" dirty="0" smtClean="0">
                          <a:solidFill>
                            <a:srgbClr val="000000"/>
                          </a:solidFill>
                        </a:rPr>
                        <a:t>110.7</a:t>
                      </a:r>
                      <a:endParaRPr lang="en-GB" sz="1200" dirty="0">
                        <a:solidFill>
                          <a:srgbClr val="000000"/>
                        </a:solidFill>
                      </a:endParaRPr>
                    </a:p>
                  </a:txBody>
                  <a:tcPr marL="18000" marR="18000" marT="18000" marB="18000"/>
                </a:tc>
                <a:tc>
                  <a:txBody>
                    <a:bodyPr/>
                    <a:lstStyle/>
                    <a:p>
                      <a:r>
                        <a:rPr lang="en-GB" sz="1200" dirty="0" smtClean="0">
                          <a:solidFill>
                            <a:srgbClr val="000000"/>
                          </a:solidFill>
                        </a:rPr>
                        <a:t>116.7</a:t>
                      </a:r>
                      <a:endParaRPr lang="en-GB" sz="1200" dirty="0">
                        <a:solidFill>
                          <a:srgbClr val="000000"/>
                        </a:solidFill>
                      </a:endParaRPr>
                    </a:p>
                  </a:txBody>
                  <a:tcPr marL="18000" marR="18000" marT="18000" marB="18000"/>
                </a:tc>
              </a:tr>
              <a:tr h="254933">
                <a:tc>
                  <a:txBody>
                    <a:bodyPr/>
                    <a:lstStyle/>
                    <a:p>
                      <a:r>
                        <a:rPr lang="en-GB" sz="1200" b="1" dirty="0" err="1" smtClean="0">
                          <a:solidFill>
                            <a:srgbClr val="000000"/>
                          </a:solidFill>
                        </a:rPr>
                        <a:t>P</a:t>
                      </a:r>
                      <a:r>
                        <a:rPr lang="en-GB" sz="1200" b="1" baseline="-25000" dirty="0" err="1" smtClean="0">
                          <a:solidFill>
                            <a:srgbClr val="000000"/>
                          </a:solidFill>
                        </a:rPr>
                        <a:t>aux</a:t>
                      </a:r>
                      <a:r>
                        <a:rPr lang="en-GB" sz="1200" b="1" baseline="-25000" dirty="0" smtClean="0">
                          <a:solidFill>
                            <a:srgbClr val="000000"/>
                          </a:solidFill>
                        </a:rPr>
                        <a:t> </a:t>
                      </a:r>
                      <a:r>
                        <a:rPr lang="en-GB" sz="1200" b="1" dirty="0" smtClean="0">
                          <a:solidFill>
                            <a:srgbClr val="000000"/>
                          </a:solidFill>
                        </a:rPr>
                        <a:t>[MW]</a:t>
                      </a:r>
                      <a:endParaRPr lang="en-GB" sz="1200" b="1" dirty="0">
                        <a:solidFill>
                          <a:srgbClr val="000000"/>
                        </a:solidFill>
                      </a:endParaRPr>
                    </a:p>
                  </a:txBody>
                  <a:tcPr marL="18000" marR="18000" marT="18000" marB="18000"/>
                </a:tc>
                <a:tc>
                  <a:txBody>
                    <a:bodyPr/>
                    <a:lstStyle/>
                    <a:p>
                      <a:r>
                        <a:rPr lang="en-GB" sz="1200" dirty="0" smtClean="0">
                          <a:solidFill>
                            <a:srgbClr val="000000"/>
                          </a:solidFill>
                        </a:rPr>
                        <a:t>52.30</a:t>
                      </a:r>
                      <a:endParaRPr lang="en-GB" sz="1200" dirty="0">
                        <a:solidFill>
                          <a:srgbClr val="000000"/>
                        </a:solidFill>
                      </a:endParaRPr>
                    </a:p>
                  </a:txBody>
                  <a:tcPr marL="18000" marR="18000" marT="18000" marB="18000"/>
                </a:tc>
                <a:tc>
                  <a:txBody>
                    <a:bodyPr/>
                    <a:lstStyle/>
                    <a:p>
                      <a:r>
                        <a:rPr lang="en-GB" sz="1200" dirty="0" smtClean="0">
                          <a:solidFill>
                            <a:srgbClr val="000000"/>
                          </a:solidFill>
                        </a:rPr>
                        <a:t>52.94</a:t>
                      </a:r>
                      <a:endParaRPr lang="en-GB" sz="1200" dirty="0">
                        <a:solidFill>
                          <a:srgbClr val="000000"/>
                        </a:solidFill>
                      </a:endParaRPr>
                    </a:p>
                  </a:txBody>
                  <a:tcPr marL="18000" marR="18000" marT="18000" marB="18000"/>
                </a:tc>
                <a:tc>
                  <a:txBody>
                    <a:bodyPr/>
                    <a:lstStyle/>
                    <a:p>
                      <a:r>
                        <a:rPr lang="en-GB" sz="1200" dirty="0" smtClean="0">
                          <a:solidFill>
                            <a:srgbClr val="000000"/>
                          </a:solidFill>
                        </a:rPr>
                        <a:t>52.64</a:t>
                      </a:r>
                      <a:endParaRPr lang="en-GB" sz="1200" dirty="0">
                        <a:solidFill>
                          <a:srgbClr val="000000"/>
                        </a:solidFill>
                      </a:endParaRPr>
                    </a:p>
                  </a:txBody>
                  <a:tcPr marL="18000" marR="18000" marT="18000" marB="18000"/>
                </a:tc>
                <a:tc>
                  <a:txBody>
                    <a:bodyPr/>
                    <a:lstStyle/>
                    <a:p>
                      <a:r>
                        <a:rPr lang="en-GB" sz="1200" dirty="0" smtClean="0">
                          <a:solidFill>
                            <a:srgbClr val="000000"/>
                          </a:solidFill>
                        </a:rPr>
                        <a:t>52.30</a:t>
                      </a:r>
                      <a:endParaRPr lang="en-GB" sz="1200" dirty="0">
                        <a:solidFill>
                          <a:srgbClr val="000000"/>
                        </a:solidFill>
                      </a:endParaRPr>
                    </a:p>
                  </a:txBody>
                  <a:tcPr marL="18000" marR="18000" marT="18000" marB="18000"/>
                </a:tc>
              </a:tr>
              <a:tr h="254933">
                <a:tc>
                  <a:txBody>
                    <a:bodyPr/>
                    <a:lstStyle/>
                    <a:p>
                      <a:r>
                        <a:rPr lang="en-GB" sz="1200" b="1" dirty="0" smtClean="0">
                          <a:solidFill>
                            <a:srgbClr val="000000"/>
                          </a:solidFill>
                        </a:rPr>
                        <a:t>Q</a:t>
                      </a:r>
                      <a:endParaRPr lang="en-GB" sz="1200" b="1" dirty="0">
                        <a:solidFill>
                          <a:srgbClr val="000000"/>
                        </a:solidFill>
                      </a:endParaRPr>
                    </a:p>
                  </a:txBody>
                  <a:tcPr marL="18000" marR="18000" marT="18000" marB="18000"/>
                </a:tc>
                <a:tc>
                  <a:txBody>
                    <a:bodyPr/>
                    <a:lstStyle/>
                    <a:p>
                      <a:r>
                        <a:rPr lang="en-GB" sz="1200" dirty="0" smtClean="0">
                          <a:solidFill>
                            <a:srgbClr val="000000"/>
                          </a:solidFill>
                        </a:rPr>
                        <a:t>9.64</a:t>
                      </a:r>
                      <a:endParaRPr lang="en-GB" sz="1200" dirty="0">
                        <a:solidFill>
                          <a:srgbClr val="000000"/>
                        </a:solidFill>
                      </a:endParaRPr>
                    </a:p>
                  </a:txBody>
                  <a:tcPr marL="18000" marR="18000" marT="18000" marB="18000"/>
                </a:tc>
                <a:tc>
                  <a:txBody>
                    <a:bodyPr/>
                    <a:lstStyle/>
                    <a:p>
                      <a:r>
                        <a:rPr lang="en-GB" sz="1200" dirty="0" smtClean="0">
                          <a:solidFill>
                            <a:srgbClr val="0000FF"/>
                          </a:solidFill>
                        </a:rPr>
                        <a:t>6.46</a:t>
                      </a:r>
                      <a:endParaRPr lang="en-GB" sz="1200" dirty="0">
                        <a:solidFill>
                          <a:srgbClr val="0000FF"/>
                        </a:solidFill>
                      </a:endParaRPr>
                    </a:p>
                  </a:txBody>
                  <a:tcPr marL="18000" marR="18000" marT="18000" marB="18000"/>
                </a:tc>
                <a:tc>
                  <a:txBody>
                    <a:bodyPr/>
                    <a:lstStyle/>
                    <a:p>
                      <a:r>
                        <a:rPr lang="en-GB" sz="1200" dirty="0" smtClean="0">
                          <a:solidFill>
                            <a:srgbClr val="0000FF"/>
                          </a:solidFill>
                        </a:rPr>
                        <a:t>8.74</a:t>
                      </a:r>
                      <a:endParaRPr lang="en-GB" sz="1200" dirty="0">
                        <a:solidFill>
                          <a:srgbClr val="0000FF"/>
                        </a:solidFill>
                      </a:endParaRPr>
                    </a:p>
                  </a:txBody>
                  <a:tcPr marL="18000" marR="18000" marT="18000" marB="18000"/>
                </a:tc>
                <a:tc>
                  <a:txBody>
                    <a:bodyPr/>
                    <a:lstStyle/>
                    <a:p>
                      <a:r>
                        <a:rPr lang="en-GB" sz="1200" dirty="0" smtClean="0">
                          <a:solidFill>
                            <a:srgbClr val="000000"/>
                          </a:solidFill>
                        </a:rPr>
                        <a:t>9.65</a:t>
                      </a:r>
                      <a:endParaRPr lang="en-GB" sz="1200" dirty="0">
                        <a:solidFill>
                          <a:srgbClr val="000000"/>
                        </a:solidFill>
                      </a:endParaRPr>
                    </a:p>
                  </a:txBody>
                  <a:tcPr marL="18000" marR="18000" marT="18000" marB="18000"/>
                </a:tc>
              </a:tr>
              <a:tr h="254933">
                <a:tc>
                  <a:txBody>
                    <a:bodyPr/>
                    <a:lstStyle/>
                    <a:p>
                      <a:r>
                        <a:rPr lang="en-GB" sz="1200" b="1" dirty="0" err="1" smtClean="0">
                          <a:solidFill>
                            <a:srgbClr val="000000"/>
                          </a:solidFill>
                        </a:rPr>
                        <a:t>T</a:t>
                      </a:r>
                      <a:r>
                        <a:rPr lang="en-GB" sz="1200" b="1" baseline="-25000" dirty="0" err="1" smtClean="0">
                          <a:solidFill>
                            <a:srgbClr val="000000"/>
                          </a:solidFill>
                        </a:rPr>
                        <a:t>e</a:t>
                      </a:r>
                      <a:r>
                        <a:rPr lang="en-GB" sz="1200" b="1" dirty="0" smtClean="0">
                          <a:solidFill>
                            <a:srgbClr val="000000"/>
                          </a:solidFill>
                        </a:rPr>
                        <a:t>(0) [</a:t>
                      </a:r>
                      <a:r>
                        <a:rPr lang="en-GB" sz="1200" b="1" dirty="0" err="1" smtClean="0">
                          <a:solidFill>
                            <a:srgbClr val="000000"/>
                          </a:solidFill>
                        </a:rPr>
                        <a:t>keV</a:t>
                      </a:r>
                      <a:r>
                        <a:rPr lang="en-GB" sz="1200" b="1" dirty="0" smtClean="0">
                          <a:solidFill>
                            <a:srgbClr val="000000"/>
                          </a:solidFill>
                        </a:rPr>
                        <a:t>] </a:t>
                      </a:r>
                      <a:endParaRPr lang="en-GB" sz="1200" b="1" dirty="0">
                        <a:solidFill>
                          <a:srgbClr val="000000"/>
                        </a:solidFill>
                      </a:endParaRPr>
                    </a:p>
                  </a:txBody>
                  <a:tcPr marL="18000" marR="18000" marT="18000" marB="18000"/>
                </a:tc>
                <a:tc>
                  <a:txBody>
                    <a:bodyPr/>
                    <a:lstStyle/>
                    <a:p>
                      <a:r>
                        <a:rPr lang="en-GB" sz="1200" dirty="0" smtClean="0">
                          <a:solidFill>
                            <a:srgbClr val="000000"/>
                          </a:solidFill>
                        </a:rPr>
                        <a:t>28.71</a:t>
                      </a:r>
                      <a:endParaRPr lang="en-GB" sz="1200" dirty="0">
                        <a:solidFill>
                          <a:srgbClr val="000000"/>
                        </a:solidFill>
                      </a:endParaRPr>
                    </a:p>
                  </a:txBody>
                  <a:tcPr marL="18000" marR="18000" marT="18000" marB="18000"/>
                </a:tc>
                <a:tc>
                  <a:txBody>
                    <a:bodyPr/>
                    <a:lstStyle/>
                    <a:p>
                      <a:r>
                        <a:rPr lang="en-GB" sz="1200" dirty="0" smtClean="0">
                          <a:solidFill>
                            <a:srgbClr val="000000"/>
                          </a:solidFill>
                        </a:rPr>
                        <a:t>27.07</a:t>
                      </a:r>
                      <a:endParaRPr lang="en-GB" sz="1200" dirty="0">
                        <a:solidFill>
                          <a:srgbClr val="000000"/>
                        </a:solidFill>
                      </a:endParaRPr>
                    </a:p>
                  </a:txBody>
                  <a:tcPr marL="18000" marR="18000" marT="18000" marB="18000"/>
                </a:tc>
                <a:tc>
                  <a:txBody>
                    <a:bodyPr/>
                    <a:lstStyle/>
                    <a:p>
                      <a:r>
                        <a:rPr lang="en-GB" sz="1200" dirty="0" smtClean="0">
                          <a:solidFill>
                            <a:srgbClr val="000000"/>
                          </a:solidFill>
                        </a:rPr>
                        <a:t>27.34</a:t>
                      </a:r>
                      <a:endParaRPr lang="en-GB" sz="1200" dirty="0">
                        <a:solidFill>
                          <a:srgbClr val="000000"/>
                        </a:solidFill>
                      </a:endParaRPr>
                    </a:p>
                  </a:txBody>
                  <a:tcPr marL="18000" marR="18000" marT="18000" marB="18000"/>
                </a:tc>
                <a:tc>
                  <a:txBody>
                    <a:bodyPr/>
                    <a:lstStyle/>
                    <a:p>
                      <a:r>
                        <a:rPr lang="en-GB" sz="1200" dirty="0" smtClean="0">
                          <a:solidFill>
                            <a:srgbClr val="000000"/>
                          </a:solidFill>
                        </a:rPr>
                        <a:t>28.97</a:t>
                      </a:r>
                      <a:endParaRPr lang="en-GB" sz="1200" dirty="0">
                        <a:solidFill>
                          <a:srgbClr val="000000"/>
                        </a:solidFill>
                      </a:endParaRPr>
                    </a:p>
                  </a:txBody>
                  <a:tcPr marL="18000" marR="18000" marT="18000" marB="18000"/>
                </a:tc>
              </a:tr>
              <a:tr h="254933">
                <a:tc>
                  <a:txBody>
                    <a:bodyPr/>
                    <a:lstStyle/>
                    <a:p>
                      <a:r>
                        <a:rPr lang="en-GB" sz="1200" b="1" dirty="0" smtClean="0">
                          <a:solidFill>
                            <a:srgbClr val="000000"/>
                          </a:solidFill>
                        </a:rPr>
                        <a:t>T</a:t>
                      </a:r>
                      <a:r>
                        <a:rPr lang="en-GB" sz="1200" b="1" baseline="-25000" dirty="0" smtClean="0">
                          <a:solidFill>
                            <a:srgbClr val="000000"/>
                          </a:solidFill>
                        </a:rPr>
                        <a:t>i</a:t>
                      </a:r>
                      <a:r>
                        <a:rPr lang="en-GB" sz="1200" b="1" dirty="0" smtClean="0">
                          <a:solidFill>
                            <a:srgbClr val="000000"/>
                          </a:solidFill>
                        </a:rPr>
                        <a:t>(0)</a:t>
                      </a:r>
                      <a:r>
                        <a:rPr lang="en-GB" sz="1200" b="1" baseline="0" dirty="0" smtClean="0">
                          <a:solidFill>
                            <a:srgbClr val="000000"/>
                          </a:solidFill>
                        </a:rPr>
                        <a:t> [</a:t>
                      </a:r>
                      <a:r>
                        <a:rPr lang="en-GB" sz="1200" b="1" baseline="0" dirty="0" err="1" smtClean="0">
                          <a:solidFill>
                            <a:srgbClr val="000000"/>
                          </a:solidFill>
                        </a:rPr>
                        <a:t>keV</a:t>
                      </a:r>
                      <a:r>
                        <a:rPr lang="en-GB" sz="1200" b="1" baseline="0" dirty="0" smtClean="0">
                          <a:solidFill>
                            <a:srgbClr val="000000"/>
                          </a:solidFill>
                        </a:rPr>
                        <a:t>]</a:t>
                      </a:r>
                      <a:endParaRPr lang="en-GB" sz="1200" b="1" dirty="0">
                        <a:solidFill>
                          <a:srgbClr val="000000"/>
                        </a:solidFill>
                      </a:endParaRPr>
                    </a:p>
                  </a:txBody>
                  <a:tcPr marL="18000" marR="18000" marT="18000" marB="18000"/>
                </a:tc>
                <a:tc>
                  <a:txBody>
                    <a:bodyPr/>
                    <a:lstStyle/>
                    <a:p>
                      <a:r>
                        <a:rPr lang="en-GB" sz="1200" dirty="0" smtClean="0">
                          <a:solidFill>
                            <a:srgbClr val="000000"/>
                          </a:solidFill>
                        </a:rPr>
                        <a:t>29.31</a:t>
                      </a:r>
                      <a:endParaRPr lang="en-GB" sz="1200" dirty="0">
                        <a:solidFill>
                          <a:srgbClr val="000000"/>
                        </a:solidFill>
                      </a:endParaRPr>
                    </a:p>
                  </a:txBody>
                  <a:tcPr marL="18000" marR="18000" marT="18000" marB="18000"/>
                </a:tc>
                <a:tc>
                  <a:txBody>
                    <a:bodyPr/>
                    <a:lstStyle/>
                    <a:p>
                      <a:r>
                        <a:rPr lang="en-GB" sz="1200" dirty="0" smtClean="0">
                          <a:solidFill>
                            <a:srgbClr val="000000"/>
                          </a:solidFill>
                        </a:rPr>
                        <a:t>27.84</a:t>
                      </a:r>
                      <a:endParaRPr lang="en-GB" sz="1200" dirty="0">
                        <a:solidFill>
                          <a:srgbClr val="000000"/>
                        </a:solidFill>
                      </a:endParaRPr>
                    </a:p>
                  </a:txBody>
                  <a:tcPr marL="18000" marR="18000" marT="18000" marB="18000"/>
                </a:tc>
                <a:tc>
                  <a:txBody>
                    <a:bodyPr/>
                    <a:lstStyle/>
                    <a:p>
                      <a:r>
                        <a:rPr lang="en-GB" sz="1200" dirty="0" smtClean="0">
                          <a:solidFill>
                            <a:srgbClr val="000000"/>
                          </a:solidFill>
                        </a:rPr>
                        <a:t>27.14</a:t>
                      </a:r>
                      <a:endParaRPr lang="en-GB" sz="1200" dirty="0">
                        <a:solidFill>
                          <a:srgbClr val="000000"/>
                        </a:solidFill>
                      </a:endParaRPr>
                    </a:p>
                  </a:txBody>
                  <a:tcPr marL="18000" marR="18000" marT="18000" marB="18000"/>
                </a:tc>
                <a:tc>
                  <a:txBody>
                    <a:bodyPr/>
                    <a:lstStyle/>
                    <a:p>
                      <a:r>
                        <a:rPr lang="en-GB" sz="1200" dirty="0" smtClean="0">
                          <a:solidFill>
                            <a:srgbClr val="000000"/>
                          </a:solidFill>
                        </a:rPr>
                        <a:t>29.24</a:t>
                      </a:r>
                      <a:endParaRPr lang="en-GB" sz="1200" dirty="0">
                        <a:solidFill>
                          <a:srgbClr val="000000"/>
                        </a:solidFill>
                      </a:endParaRPr>
                    </a:p>
                  </a:txBody>
                  <a:tcPr marL="18000" marR="18000" marT="18000" marB="18000"/>
                </a:tc>
              </a:tr>
              <a:tr h="254933">
                <a:tc>
                  <a:txBody>
                    <a:bodyPr/>
                    <a:lstStyle/>
                    <a:p>
                      <a:r>
                        <a:rPr lang="en-GB" sz="1200" b="1" dirty="0" err="1" smtClean="0">
                          <a:solidFill>
                            <a:srgbClr val="000000"/>
                          </a:solidFill>
                        </a:rPr>
                        <a:t>T</a:t>
                      </a:r>
                      <a:r>
                        <a:rPr lang="en-GB" sz="1200" b="1" baseline="-25000" dirty="0" err="1" smtClean="0">
                          <a:solidFill>
                            <a:srgbClr val="000000"/>
                          </a:solidFill>
                        </a:rPr>
                        <a:t>e</a:t>
                      </a:r>
                      <a:r>
                        <a:rPr lang="en-GB" sz="1200" b="1" dirty="0" smtClean="0">
                          <a:solidFill>
                            <a:srgbClr val="000000"/>
                          </a:solidFill>
                        </a:rPr>
                        <a:t>(0.95) [</a:t>
                      </a:r>
                      <a:r>
                        <a:rPr lang="en-GB" sz="1200" b="1" dirty="0" err="1" smtClean="0">
                          <a:solidFill>
                            <a:srgbClr val="000000"/>
                          </a:solidFill>
                        </a:rPr>
                        <a:t>keV</a:t>
                      </a:r>
                      <a:r>
                        <a:rPr lang="en-GB" sz="1200" b="1" dirty="0" smtClean="0">
                          <a:solidFill>
                            <a:srgbClr val="000000"/>
                          </a:solidFill>
                        </a:rPr>
                        <a:t>]</a:t>
                      </a:r>
                      <a:endParaRPr lang="en-GB" sz="1200" b="1" dirty="0">
                        <a:solidFill>
                          <a:srgbClr val="000000"/>
                        </a:solidFill>
                      </a:endParaRPr>
                    </a:p>
                  </a:txBody>
                  <a:tcPr marL="18000" marR="18000" marT="18000" marB="18000"/>
                </a:tc>
                <a:tc>
                  <a:txBody>
                    <a:bodyPr/>
                    <a:lstStyle/>
                    <a:p>
                      <a:r>
                        <a:rPr lang="en-GB" sz="1200" dirty="0" smtClean="0">
                          <a:solidFill>
                            <a:srgbClr val="000000"/>
                          </a:solidFill>
                        </a:rPr>
                        <a:t>3.56</a:t>
                      </a:r>
                      <a:endParaRPr lang="en-GB" sz="1200" dirty="0">
                        <a:solidFill>
                          <a:srgbClr val="000000"/>
                        </a:solidFill>
                      </a:endParaRPr>
                    </a:p>
                  </a:txBody>
                  <a:tcPr marL="18000" marR="18000" marT="18000" marB="18000"/>
                </a:tc>
                <a:tc>
                  <a:txBody>
                    <a:bodyPr/>
                    <a:lstStyle/>
                    <a:p>
                      <a:r>
                        <a:rPr lang="en-GB" sz="1200" dirty="0" smtClean="0">
                          <a:solidFill>
                            <a:srgbClr val="FF0000"/>
                          </a:solidFill>
                        </a:rPr>
                        <a:t>3.72</a:t>
                      </a:r>
                      <a:endParaRPr lang="en-GB" sz="1200" dirty="0">
                        <a:solidFill>
                          <a:srgbClr val="FF0000"/>
                        </a:solidFill>
                      </a:endParaRPr>
                    </a:p>
                  </a:txBody>
                  <a:tcPr marL="18000" marR="18000" marT="18000" marB="18000"/>
                </a:tc>
                <a:tc>
                  <a:txBody>
                    <a:bodyPr/>
                    <a:lstStyle/>
                    <a:p>
                      <a:r>
                        <a:rPr lang="en-GB" sz="1200" dirty="0" smtClean="0">
                          <a:solidFill>
                            <a:srgbClr val="000000"/>
                          </a:solidFill>
                        </a:rPr>
                        <a:t>3.41</a:t>
                      </a:r>
                      <a:endParaRPr lang="en-GB" sz="1200" dirty="0">
                        <a:solidFill>
                          <a:srgbClr val="000000"/>
                        </a:solidFill>
                      </a:endParaRPr>
                    </a:p>
                  </a:txBody>
                  <a:tcPr marL="18000" marR="18000" marT="18000" marB="18000"/>
                </a:tc>
                <a:tc>
                  <a:txBody>
                    <a:bodyPr/>
                    <a:lstStyle/>
                    <a:p>
                      <a:r>
                        <a:rPr lang="en-GB" sz="1200" dirty="0" smtClean="0">
                          <a:solidFill>
                            <a:srgbClr val="000000"/>
                          </a:solidFill>
                        </a:rPr>
                        <a:t>3.59</a:t>
                      </a:r>
                      <a:endParaRPr lang="en-GB" sz="1200" dirty="0">
                        <a:solidFill>
                          <a:srgbClr val="000000"/>
                        </a:solidFill>
                      </a:endParaRPr>
                    </a:p>
                  </a:txBody>
                  <a:tcPr marL="18000" marR="18000" marT="18000" marB="18000"/>
                </a:tc>
              </a:tr>
              <a:tr h="254933">
                <a:tc>
                  <a:txBody>
                    <a:bodyPr/>
                    <a:lstStyle/>
                    <a:p>
                      <a:r>
                        <a:rPr lang="en-GB" sz="1200" b="1" dirty="0" smtClean="0">
                          <a:solidFill>
                            <a:srgbClr val="000000"/>
                          </a:solidFill>
                        </a:rPr>
                        <a:t>Flux(t=7.33s) [</a:t>
                      </a:r>
                      <a:r>
                        <a:rPr lang="en-GB" sz="1200" b="1" dirty="0" err="1" smtClean="0">
                          <a:solidFill>
                            <a:srgbClr val="000000"/>
                          </a:solidFill>
                        </a:rPr>
                        <a:t>Wb</a:t>
                      </a:r>
                      <a:r>
                        <a:rPr lang="en-GB" sz="1200" b="1" dirty="0" smtClean="0">
                          <a:solidFill>
                            <a:srgbClr val="000000"/>
                          </a:solidFill>
                        </a:rPr>
                        <a:t>]</a:t>
                      </a:r>
                      <a:endParaRPr lang="en-GB" sz="1200" b="1" dirty="0">
                        <a:solidFill>
                          <a:srgbClr val="000000"/>
                        </a:solidFill>
                      </a:endParaRPr>
                    </a:p>
                  </a:txBody>
                  <a:tcPr marL="18000" marR="18000" marT="18000" marB="18000"/>
                </a:tc>
                <a:tc>
                  <a:txBody>
                    <a:bodyPr/>
                    <a:lstStyle/>
                    <a:p>
                      <a:r>
                        <a:rPr lang="en-GB" sz="1200" dirty="0" smtClean="0">
                          <a:solidFill>
                            <a:srgbClr val="000000"/>
                          </a:solidFill>
                        </a:rPr>
                        <a:t>69.89</a:t>
                      </a:r>
                      <a:endParaRPr lang="en-GB" sz="1200" dirty="0">
                        <a:solidFill>
                          <a:srgbClr val="000000"/>
                        </a:solidFill>
                      </a:endParaRPr>
                    </a:p>
                  </a:txBody>
                  <a:tcPr marL="18000" marR="18000" marT="18000" marB="18000"/>
                </a:tc>
                <a:tc>
                  <a:txBody>
                    <a:bodyPr/>
                    <a:lstStyle/>
                    <a:p>
                      <a:r>
                        <a:rPr lang="en-GB" sz="1200" dirty="0" smtClean="0">
                          <a:solidFill>
                            <a:srgbClr val="000000"/>
                          </a:solidFill>
                        </a:rPr>
                        <a:t>69.89</a:t>
                      </a:r>
                      <a:endParaRPr lang="en-GB" sz="1200" dirty="0">
                        <a:solidFill>
                          <a:srgbClr val="000000"/>
                        </a:solidFill>
                      </a:endParaRPr>
                    </a:p>
                  </a:txBody>
                  <a:tcPr marL="18000" marR="18000" marT="18000" marB="18000"/>
                </a:tc>
                <a:tc>
                  <a:txBody>
                    <a:bodyPr/>
                    <a:lstStyle/>
                    <a:p>
                      <a:r>
                        <a:rPr lang="en-GB" sz="1200" dirty="0" smtClean="0">
                          <a:solidFill>
                            <a:srgbClr val="000000"/>
                          </a:solidFill>
                        </a:rPr>
                        <a:t>69.89</a:t>
                      </a:r>
                      <a:endParaRPr lang="en-GB" sz="1200" dirty="0">
                        <a:solidFill>
                          <a:srgbClr val="000000"/>
                        </a:solidFill>
                      </a:endParaRPr>
                    </a:p>
                  </a:txBody>
                  <a:tcPr marL="18000" marR="18000" marT="18000" marB="18000"/>
                </a:tc>
                <a:tc>
                  <a:txBody>
                    <a:bodyPr/>
                    <a:lstStyle/>
                    <a:p>
                      <a:r>
                        <a:rPr lang="en-GB" sz="1200" dirty="0" smtClean="0">
                          <a:solidFill>
                            <a:srgbClr val="000000"/>
                          </a:solidFill>
                        </a:rPr>
                        <a:t>69.89</a:t>
                      </a:r>
                      <a:endParaRPr lang="en-GB" sz="1200" dirty="0">
                        <a:solidFill>
                          <a:srgbClr val="000000"/>
                        </a:solidFill>
                      </a:endParaRPr>
                    </a:p>
                  </a:txBody>
                  <a:tcPr marL="18000" marR="18000" marT="18000" marB="18000"/>
                </a:tc>
              </a:tr>
              <a:tr h="254933">
                <a:tc>
                  <a:txBody>
                    <a:bodyPr/>
                    <a:lstStyle/>
                    <a:p>
                      <a:r>
                        <a:rPr lang="en-GB" sz="1200" b="1" dirty="0" smtClean="0">
                          <a:solidFill>
                            <a:srgbClr val="000000"/>
                          </a:solidFill>
                        </a:rPr>
                        <a:t>Flux(SOF) [</a:t>
                      </a:r>
                      <a:r>
                        <a:rPr lang="en-GB" sz="1200" b="1" dirty="0" err="1" smtClean="0">
                          <a:solidFill>
                            <a:srgbClr val="000000"/>
                          </a:solidFill>
                        </a:rPr>
                        <a:t>Wb</a:t>
                      </a:r>
                      <a:r>
                        <a:rPr lang="en-GB" sz="1200" b="1" dirty="0" smtClean="0">
                          <a:solidFill>
                            <a:srgbClr val="000000"/>
                          </a:solidFill>
                        </a:rPr>
                        <a:t>]</a:t>
                      </a:r>
                      <a:endParaRPr lang="en-GB" sz="1200" b="1" dirty="0">
                        <a:solidFill>
                          <a:srgbClr val="000000"/>
                        </a:solidFill>
                      </a:endParaRPr>
                    </a:p>
                  </a:txBody>
                  <a:tcPr marL="18000" marR="18000" marT="18000" marB="18000"/>
                </a:tc>
                <a:tc>
                  <a:txBody>
                    <a:bodyPr/>
                    <a:lstStyle/>
                    <a:p>
                      <a:r>
                        <a:rPr lang="en-GB" sz="1200" dirty="0" smtClean="0">
                          <a:solidFill>
                            <a:srgbClr val="000000"/>
                          </a:solidFill>
                        </a:rPr>
                        <a:t>-90.22</a:t>
                      </a:r>
                      <a:endParaRPr lang="en-GB" sz="1200" dirty="0">
                        <a:solidFill>
                          <a:srgbClr val="000000"/>
                        </a:solidFill>
                      </a:endParaRPr>
                    </a:p>
                  </a:txBody>
                  <a:tcPr marL="18000" marR="18000" marT="18000" marB="18000"/>
                </a:tc>
                <a:tc>
                  <a:txBody>
                    <a:bodyPr/>
                    <a:lstStyle/>
                    <a:p>
                      <a:r>
                        <a:rPr lang="en-GB" sz="1200" dirty="0" smtClean="0">
                          <a:solidFill>
                            <a:srgbClr val="000000"/>
                          </a:solidFill>
                        </a:rPr>
                        <a:t>-90.90</a:t>
                      </a:r>
                      <a:endParaRPr lang="en-GB" sz="1200" dirty="0">
                        <a:solidFill>
                          <a:srgbClr val="000000"/>
                        </a:solidFill>
                      </a:endParaRPr>
                    </a:p>
                  </a:txBody>
                  <a:tcPr marL="18000" marR="18000" marT="18000" marB="18000"/>
                </a:tc>
                <a:tc>
                  <a:txBody>
                    <a:bodyPr/>
                    <a:lstStyle/>
                    <a:p>
                      <a:r>
                        <a:rPr lang="en-GB" sz="1200" dirty="0" smtClean="0">
                          <a:solidFill>
                            <a:srgbClr val="0000FF"/>
                          </a:solidFill>
                        </a:rPr>
                        <a:t>-93.27</a:t>
                      </a:r>
                      <a:endParaRPr lang="en-GB" sz="1200" dirty="0">
                        <a:solidFill>
                          <a:srgbClr val="0000FF"/>
                        </a:solidFill>
                      </a:endParaRPr>
                    </a:p>
                  </a:txBody>
                  <a:tcPr marL="18000" marR="18000" marT="18000" marB="18000"/>
                </a:tc>
                <a:tc>
                  <a:txBody>
                    <a:bodyPr/>
                    <a:lstStyle/>
                    <a:p>
                      <a:r>
                        <a:rPr lang="en-GB" sz="1200" dirty="0" smtClean="0">
                          <a:solidFill>
                            <a:srgbClr val="000000"/>
                          </a:solidFill>
                        </a:rPr>
                        <a:t>-90.22</a:t>
                      </a:r>
                      <a:endParaRPr lang="en-GB" sz="1200" dirty="0">
                        <a:solidFill>
                          <a:srgbClr val="000000"/>
                        </a:solidFill>
                      </a:endParaRPr>
                    </a:p>
                  </a:txBody>
                  <a:tcPr marL="18000" marR="18000" marT="18000" marB="1800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75548955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2_PPJBLtemplate">
  <a:themeElements>
    <a:clrScheme name="2_PPJBLtemplate 1">
      <a:dk1>
        <a:srgbClr val="4D4D4D"/>
      </a:dk1>
      <a:lt1>
        <a:srgbClr val="FFFFFF"/>
      </a:lt1>
      <a:dk2>
        <a:srgbClr val="006666"/>
      </a:dk2>
      <a:lt2>
        <a:srgbClr val="CC9900"/>
      </a:lt2>
      <a:accent1>
        <a:srgbClr val="CC9900"/>
      </a:accent1>
      <a:accent2>
        <a:srgbClr val="800000"/>
      </a:accent2>
      <a:accent3>
        <a:srgbClr val="AAB8B8"/>
      </a:accent3>
      <a:accent4>
        <a:srgbClr val="DADADA"/>
      </a:accent4>
      <a:accent5>
        <a:srgbClr val="E2CAAA"/>
      </a:accent5>
      <a:accent6>
        <a:srgbClr val="730000"/>
      </a:accent6>
      <a:hlink>
        <a:srgbClr val="C0C0C0"/>
      </a:hlink>
      <a:folHlink>
        <a:srgbClr val="969696"/>
      </a:folHlink>
    </a:clrScheme>
    <a:fontScheme name="2_PPJBLtemplat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28575" cap="flat" cmpd="sng" algn="ctr">
          <a:solidFill>
            <a:srgbClr val="8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0" rIns="91440" bIns="0" numCol="1" anchor="t" anchorCtr="0" compatLnSpc="1">
        <a:prstTxWarp prst="textNoShape">
          <a:avLst/>
        </a:prstTxWarp>
      </a:bodyPr>
      <a:lstStyle>
        <a:defPPr marL="0" marR="0" indent="0" algn="just" defTabSz="914400" rtl="0" eaLnBrk="0" fontAlgn="base" latinLnBrk="0" hangingPunct="0">
          <a:lnSpc>
            <a:spcPts val="2300"/>
          </a:lnSpc>
          <a:spcBef>
            <a:spcPct val="0"/>
          </a:spcBef>
          <a:spcAft>
            <a:spcPct val="0"/>
          </a:spcAft>
          <a:buClr>
            <a:schemeClr val="tx1"/>
          </a:buClr>
          <a:buSzTx/>
          <a:buFontTx/>
          <a:buNone/>
          <a:tabLst/>
          <a:defRPr kumimoji="1" lang="en-GB" sz="20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28575" cap="flat" cmpd="sng" algn="ctr">
          <a:solidFill>
            <a:srgbClr val="8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0" rIns="91440" bIns="0" numCol="1" anchor="t" anchorCtr="0" compatLnSpc="1">
        <a:prstTxWarp prst="textNoShape">
          <a:avLst/>
        </a:prstTxWarp>
      </a:bodyPr>
      <a:lstStyle>
        <a:defPPr marL="0" marR="0" indent="0" algn="just" defTabSz="914400" rtl="0" eaLnBrk="0" fontAlgn="base" latinLnBrk="0" hangingPunct="0">
          <a:lnSpc>
            <a:spcPts val="2300"/>
          </a:lnSpc>
          <a:spcBef>
            <a:spcPct val="0"/>
          </a:spcBef>
          <a:spcAft>
            <a:spcPct val="0"/>
          </a:spcAft>
          <a:buClr>
            <a:schemeClr val="tx1"/>
          </a:buClr>
          <a:buSzTx/>
          <a:buFontTx/>
          <a:buNone/>
          <a:tabLst/>
          <a:defRPr kumimoji="1" lang="en-GB" sz="20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lnDef>
    <a:txDef>
      <a:spPr>
        <a:noFill/>
      </a:spPr>
      <a:bodyPr wrap="square" rtlCol="0">
        <a:spAutoFit/>
      </a:bodyPr>
      <a:lstStyle>
        <a:defPPr>
          <a:defRPr dirty="0" err="1" smtClean="0">
            <a:solidFill>
              <a:srgbClr val="000000"/>
            </a:solidFill>
          </a:defRPr>
        </a:defPPr>
      </a:lstStyle>
    </a:txDef>
  </a:objectDefaults>
  <a:extraClrSchemeLst>
    <a:extraClrScheme>
      <a:clrScheme name="2_PPJBLtemplate 1">
        <a:dk1>
          <a:srgbClr val="4D4D4D"/>
        </a:dk1>
        <a:lt1>
          <a:srgbClr val="FFFFFF"/>
        </a:lt1>
        <a:dk2>
          <a:srgbClr val="006666"/>
        </a:dk2>
        <a:lt2>
          <a:srgbClr val="CC9900"/>
        </a:lt2>
        <a:accent1>
          <a:srgbClr val="CC9900"/>
        </a:accent1>
        <a:accent2>
          <a:srgbClr val="800000"/>
        </a:accent2>
        <a:accent3>
          <a:srgbClr val="AAB8B8"/>
        </a:accent3>
        <a:accent4>
          <a:srgbClr val="DADADA"/>
        </a:accent4>
        <a:accent5>
          <a:srgbClr val="E2CAAA"/>
        </a:accent5>
        <a:accent6>
          <a:srgbClr val="730000"/>
        </a:accent6>
        <a:hlink>
          <a:srgbClr val="C0C0C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PPJBLtemplate 2">
        <a:dk1>
          <a:srgbClr val="010000"/>
        </a:dk1>
        <a:lt1>
          <a:srgbClr val="C0C0C0"/>
        </a:lt1>
        <a:dk2>
          <a:srgbClr val="010000"/>
        </a:dk2>
        <a:lt2>
          <a:srgbClr val="C0C0C0"/>
        </a:lt2>
        <a:accent1>
          <a:srgbClr val="969696"/>
        </a:accent1>
        <a:accent2>
          <a:srgbClr val="000000"/>
        </a:accent2>
        <a:accent3>
          <a:srgbClr val="DCDCDC"/>
        </a:accent3>
        <a:accent4>
          <a:srgbClr val="010000"/>
        </a:accent4>
        <a:accent5>
          <a:srgbClr val="C9C9C9"/>
        </a:accent5>
        <a:accent6>
          <a:srgbClr val="000000"/>
        </a:accent6>
        <a:hlink>
          <a:srgbClr val="FFFFFF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PPJBLtemplate 3">
        <a:dk1>
          <a:srgbClr val="4D4D4D"/>
        </a:dk1>
        <a:lt1>
          <a:srgbClr val="99CCFF"/>
        </a:lt1>
        <a:dk2>
          <a:srgbClr val="4D4D4D"/>
        </a:dk2>
        <a:lt2>
          <a:srgbClr val="000000"/>
        </a:lt2>
        <a:accent1>
          <a:srgbClr val="990099"/>
        </a:accent1>
        <a:accent2>
          <a:srgbClr val="FFCC00"/>
        </a:accent2>
        <a:accent3>
          <a:srgbClr val="CAE2FF"/>
        </a:accent3>
        <a:accent4>
          <a:srgbClr val="404040"/>
        </a:accent4>
        <a:accent5>
          <a:srgbClr val="CAAACA"/>
        </a:accent5>
        <a:accent6>
          <a:srgbClr val="E7B900"/>
        </a:accent6>
        <a:hlink>
          <a:srgbClr val="FFFFFF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PPJBLtemplate 4">
        <a:dk1>
          <a:srgbClr val="000000"/>
        </a:dk1>
        <a:lt1>
          <a:srgbClr val="FFFF00"/>
        </a:lt1>
        <a:dk2>
          <a:srgbClr val="000066"/>
        </a:dk2>
        <a:lt2>
          <a:srgbClr val="99CC00"/>
        </a:lt2>
        <a:accent1>
          <a:srgbClr val="99CC00"/>
        </a:accent1>
        <a:accent2>
          <a:srgbClr val="FFFF00"/>
        </a:accent2>
        <a:accent3>
          <a:srgbClr val="AAAAB8"/>
        </a:accent3>
        <a:accent4>
          <a:srgbClr val="DADA00"/>
        </a:accent4>
        <a:accent5>
          <a:srgbClr val="CAE2AA"/>
        </a:accent5>
        <a:accent6>
          <a:srgbClr val="E7E700"/>
        </a:accent6>
        <a:hlink>
          <a:srgbClr val="9999FF"/>
        </a:hlink>
        <a:folHlink>
          <a:srgbClr val="9933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PPJBLtemplate 5">
        <a:dk1>
          <a:srgbClr val="969696"/>
        </a:dk1>
        <a:lt1>
          <a:srgbClr val="FFCC00"/>
        </a:lt1>
        <a:dk2>
          <a:srgbClr val="FF6600"/>
        </a:dk2>
        <a:lt2>
          <a:srgbClr val="009900"/>
        </a:lt2>
        <a:accent1>
          <a:srgbClr val="FFCC00"/>
        </a:accent1>
        <a:accent2>
          <a:srgbClr val="009900"/>
        </a:accent2>
        <a:accent3>
          <a:srgbClr val="FFB8AA"/>
        </a:accent3>
        <a:accent4>
          <a:srgbClr val="DAAE00"/>
        </a:accent4>
        <a:accent5>
          <a:srgbClr val="FFE2AA"/>
        </a:accent5>
        <a:accent6>
          <a:srgbClr val="008A00"/>
        </a:accent6>
        <a:hlink>
          <a:srgbClr val="FFFFFF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PPJBLtemplate 6">
        <a:dk1>
          <a:srgbClr val="000000"/>
        </a:dk1>
        <a:lt1>
          <a:srgbClr val="FFCC00"/>
        </a:lt1>
        <a:dk2>
          <a:srgbClr val="336600"/>
        </a:dk2>
        <a:lt2>
          <a:srgbClr val="969696"/>
        </a:lt2>
        <a:accent1>
          <a:srgbClr val="336600"/>
        </a:accent1>
        <a:accent2>
          <a:srgbClr val="CCCC00"/>
        </a:accent2>
        <a:accent3>
          <a:srgbClr val="FFE2AA"/>
        </a:accent3>
        <a:accent4>
          <a:srgbClr val="000000"/>
        </a:accent4>
        <a:accent5>
          <a:srgbClr val="ADB8AA"/>
        </a:accent5>
        <a:accent6>
          <a:srgbClr val="B9B900"/>
        </a:accent6>
        <a:hlink>
          <a:srgbClr val="FFFFFF"/>
        </a:hlink>
        <a:folHlink>
          <a:srgbClr val="FFFFA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PPJBLtemplate 7">
        <a:dk1>
          <a:srgbClr val="010000"/>
        </a:dk1>
        <a:lt1>
          <a:srgbClr val="99CCFF"/>
        </a:lt1>
        <a:dk2>
          <a:srgbClr val="666633"/>
        </a:dk2>
        <a:lt2>
          <a:srgbClr val="969696"/>
        </a:lt2>
        <a:accent1>
          <a:srgbClr val="666633"/>
        </a:accent1>
        <a:accent2>
          <a:srgbClr val="FFCC00"/>
        </a:accent2>
        <a:accent3>
          <a:srgbClr val="CAE2FF"/>
        </a:accent3>
        <a:accent4>
          <a:srgbClr val="010000"/>
        </a:accent4>
        <a:accent5>
          <a:srgbClr val="B8B8AD"/>
        </a:accent5>
        <a:accent6>
          <a:srgbClr val="E7B900"/>
        </a:accent6>
        <a:hlink>
          <a:srgbClr val="FFFFFF"/>
        </a:hlink>
        <a:folHlink>
          <a:srgbClr val="CCE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PPJBLtemplate 8">
        <a:dk1>
          <a:srgbClr val="9900CC"/>
        </a:dk1>
        <a:lt1>
          <a:srgbClr val="FFCC00"/>
        </a:lt1>
        <a:dk2>
          <a:srgbClr val="FF3300"/>
        </a:dk2>
        <a:lt2>
          <a:srgbClr val="969696"/>
        </a:lt2>
        <a:accent1>
          <a:srgbClr val="FF3300"/>
        </a:accent1>
        <a:accent2>
          <a:srgbClr val="FFCC00"/>
        </a:accent2>
        <a:accent3>
          <a:srgbClr val="FFE2AA"/>
        </a:accent3>
        <a:accent4>
          <a:srgbClr val="8200AE"/>
        </a:accent4>
        <a:accent5>
          <a:srgbClr val="FFADAA"/>
        </a:accent5>
        <a:accent6>
          <a:srgbClr val="E7B900"/>
        </a:accent6>
        <a:hlink>
          <a:srgbClr val="FFFFFF"/>
        </a:hlink>
        <a:folHlink>
          <a:srgbClr val="FFFFC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77406</TotalTime>
  <Words>1995</Words>
  <Application>Microsoft Office PowerPoint</Application>
  <PresentationFormat>A4 Paper (210x297 mm)</PresentationFormat>
  <Paragraphs>508</Paragraphs>
  <Slides>22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3" baseType="lpstr">
      <vt:lpstr>2_PPJBLtemplate</vt:lpstr>
      <vt:lpstr>PowerPoint Presentation</vt:lpstr>
      <vt:lpstr>Introduction &amp; outline</vt:lpstr>
      <vt:lpstr>Corsica source modules </vt:lpstr>
      <vt:lpstr>Reference simulation of ITER hybrid mode</vt:lpstr>
      <vt:lpstr>Evolution of plasma profiles</vt:lpstr>
      <vt:lpstr>Evolution of plasma parameters</vt:lpstr>
      <vt:lpstr>Evolution of coil currents </vt:lpstr>
      <vt:lpstr>B-field, imbalance current and force limits (Ref.)</vt:lpstr>
      <vt:lpstr>Low density/low confinement/no Sawtooth</vt:lpstr>
      <vt:lpstr>Premagnetization</vt:lpstr>
      <vt:lpstr>Coil current and flux state evolution</vt:lpstr>
      <vt:lpstr>Application of various HCD schemes</vt:lpstr>
      <vt:lpstr>q profile evolution &amp; Flux consumption</vt:lpstr>
      <vt:lpstr>Ramp-down shape evolution </vt:lpstr>
      <vt:lpstr>Forward simulation of the reference case</vt:lpstr>
      <vt:lpstr>Voltage evolution</vt:lpstr>
      <vt:lpstr>Summary and perspectives</vt:lpstr>
      <vt:lpstr>PowerPoint Presentation</vt:lpstr>
      <vt:lpstr>Automatic scan on EC angles</vt:lpstr>
      <vt:lpstr>Realistic source profiles</vt:lpstr>
      <vt:lpstr>Central q behaviours</vt:lpstr>
      <vt:lpstr>Ramp-down shape evolution - limits</vt:lpstr>
    </vt:vector>
  </TitlesOfParts>
  <Company>crpp-epfl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Overview of TCV Results</dc:title>
  <cp:lastModifiedBy>caspert</cp:lastModifiedBy>
  <cp:revision>2623</cp:revision>
  <cp:lastPrinted>2011-10-19T00:17:43Z</cp:lastPrinted>
  <dcterms:modified xsi:type="dcterms:W3CDTF">2011-11-03T13:20:13Z</dcterms:modified>
</cp:coreProperties>
</file>